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4"/>
  </p:notesMasterIdLst>
  <p:sldIdLst>
    <p:sldId id="859" r:id="rId3"/>
    <p:sldId id="1017" r:id="rId4"/>
    <p:sldId id="1018" r:id="rId5"/>
    <p:sldId id="1019" r:id="rId6"/>
    <p:sldId id="1035" r:id="rId7"/>
    <p:sldId id="1036" r:id="rId8"/>
    <p:sldId id="1020" r:id="rId9"/>
    <p:sldId id="1037" r:id="rId10"/>
    <p:sldId id="1040" r:id="rId11"/>
    <p:sldId id="1022" r:id="rId12"/>
    <p:sldId id="1041" r:id="rId13"/>
    <p:sldId id="1044" r:id="rId14"/>
    <p:sldId id="1046" r:id="rId15"/>
    <p:sldId id="1047" r:id="rId16"/>
    <p:sldId id="1048" r:id="rId17"/>
    <p:sldId id="1049" r:id="rId18"/>
    <p:sldId id="1030" r:id="rId19"/>
    <p:sldId id="1050" r:id="rId20"/>
    <p:sldId id="1051" r:id="rId21"/>
    <p:sldId id="1055" r:id="rId22"/>
    <p:sldId id="1057" r:id="rId23"/>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F2E7"/>
    <a:srgbClr val="D8ECDD"/>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94" d="100"/>
          <a:sy n="94" d="100"/>
        </p:scale>
        <p:origin x="90" y="330"/>
      </p:cViewPr>
      <p:guideLst>
        <p:guide orient="horz" pos="2160"/>
        <p:guide pos="3844"/>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3"/>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7" Type="http://schemas.openxmlformats.org/officeDocument/2006/relationships/tableStyles" Target="tableStyles.xml"/><Relationship Id="rId26" Type="http://schemas.openxmlformats.org/officeDocument/2006/relationships/viewProps" Target="viewProps.xml"/><Relationship Id="rId25" Type="http://schemas.openxmlformats.org/officeDocument/2006/relationships/presProps" Target="presProps.xml"/><Relationship Id="rId24" Type="http://schemas.openxmlformats.org/officeDocument/2006/relationships/notesMaster" Target="notesMasters/notesMaster1.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4" name="文本框 3"/>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实验班全程提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高中物理 选择性必修第一册  </a:t>
            </a:r>
            <a:r>
              <a:rPr lang="en-US" altLang="zh-CN" sz="2000" dirty="0" err="1" smtClean="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0.png"/><Relationship Id="rId1" Type="http://schemas.openxmlformats.org/officeDocument/2006/relationships/image" Target="../media/image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7" Type="http://schemas.openxmlformats.org/officeDocument/2006/relationships/slideLayout" Target="../slideLayouts/slideLayout1.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slides/_rels/slide13.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8.png"/><Relationship Id="rId3" Type="http://schemas.openxmlformats.org/officeDocument/2006/relationships/image" Target="../media/image16.png"/><Relationship Id="rId2" Type="http://schemas.openxmlformats.org/officeDocument/2006/relationships/image" Target="../media/image17.png"/><Relationship Id="rId1" Type="http://schemas.openxmlformats.org/officeDocument/2006/relationships/image" Target="../media/image12.png"/></Relationships>
</file>

<file path=ppt/slides/_rels/slide14.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13.png"/><Relationship Id="rId3" Type="http://schemas.openxmlformats.org/officeDocument/2006/relationships/image" Target="../media/image19.png"/><Relationship Id="rId2" Type="http://schemas.openxmlformats.org/officeDocument/2006/relationships/image" Target="../media/image16.png"/><Relationship Id="rId1" Type="http://schemas.openxmlformats.org/officeDocument/2006/relationships/image" Target="../media/image12.png"/></Relationships>
</file>

<file path=ppt/slides/_rels/slide15.xml.rels><?xml version="1.0" encoding="UTF-8" standalone="yes"?>
<Relationships xmlns="http://schemas.openxmlformats.org/package/2006/relationships"><Relationship Id="rId9" Type="http://schemas.openxmlformats.org/officeDocument/2006/relationships/slideLayout" Target="../slideLayouts/slideLayout1.xml"/><Relationship Id="rId8" Type="http://schemas.openxmlformats.org/officeDocument/2006/relationships/image" Target="../media/image13.png"/><Relationship Id="rId7" Type="http://schemas.openxmlformats.org/officeDocument/2006/relationships/image" Target="../media/image24.png"/><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16.png"/><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image" Target="../media/image12.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6.png"/><Relationship Id="rId1" Type="http://schemas.openxmlformats.org/officeDocument/2006/relationships/image" Target="../media/image25.pn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8.png"/><Relationship Id="rId1" Type="http://schemas.openxmlformats.org/officeDocument/2006/relationships/image" Target="../media/image27.pn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9.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7" Type="http://schemas.openxmlformats.org/officeDocument/2006/relationships/slideLayout" Target="../slideLayouts/slideLayout1.xml"/><Relationship Id="rId6" Type="http://schemas.openxmlformats.org/officeDocument/2006/relationships/image" Target="../media/image32.png"/><Relationship Id="rId5" Type="http://schemas.openxmlformats.org/officeDocument/2006/relationships/image" Target="../media/image24.png"/><Relationship Id="rId4" Type="http://schemas.openxmlformats.org/officeDocument/2006/relationships/image" Target="../media/image31.png"/><Relationship Id="rId3" Type="http://schemas.openxmlformats.org/officeDocument/2006/relationships/image" Target="../media/image16.png"/><Relationship Id="rId2" Type="http://schemas.openxmlformats.org/officeDocument/2006/relationships/image" Target="../media/image12.png"/><Relationship Id="rId1" Type="http://schemas.openxmlformats.org/officeDocument/2006/relationships/image" Target="../media/image30.png"/></Relationships>
</file>

<file path=ppt/slides/_rels/slide21.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26.png"/><Relationship Id="rId3" Type="http://schemas.openxmlformats.org/officeDocument/2006/relationships/image" Target="../media/image32.png"/><Relationship Id="rId2" Type="http://schemas.openxmlformats.org/officeDocument/2006/relationships/image" Target="../media/image16.png"/><Relationship Id="rId1" Type="http://schemas.openxmlformats.org/officeDocument/2006/relationships/image" Target="../media/image12.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7.png"/><Relationship Id="rId1"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第二章   机械振动</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334327" y="3115491"/>
            <a:ext cx="11523345" cy="106939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4800" b="0">
                <a:solidFill>
                  <a:srgbClr val="000000"/>
                </a:solidFill>
                <a:latin typeface="+mn-lt"/>
                <a:ea typeface="微软雅黑" panose="020B0503020204020204" pitchFamily="34" charset="-122"/>
                <a:cs typeface="微软雅黑" panose="020B0503020204020204" pitchFamily="34" charset="-122"/>
              </a:rPr>
              <a:t>2. </a:t>
            </a:r>
            <a:r>
              <a:rPr lang="zh-CN" altLang="en-US" sz="4800" b="0">
                <a:solidFill>
                  <a:srgbClr val="000000"/>
                </a:solidFill>
                <a:latin typeface="+mn-lt"/>
                <a:ea typeface="微软雅黑" panose="020B0503020204020204" pitchFamily="34" charset="-122"/>
                <a:cs typeface="微软雅黑" panose="020B0503020204020204" pitchFamily="34" charset="-122"/>
              </a:rPr>
              <a:t>简谐运动的描述</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24要点破.eps" descr="id:2147491651;FounderCES"/>
          <p:cNvPicPr/>
          <p:nvPr/>
        </p:nvPicPr>
        <p:blipFill>
          <a:blip r:embed="rId1"/>
          <a:stretch>
            <a:fillRect/>
          </a:stretch>
        </p:blipFill>
        <p:spPr>
          <a:xfrm>
            <a:off x="2134766" y="739720"/>
            <a:ext cx="7628890" cy="659130"/>
          </a:xfrm>
          <a:prstGeom prst="rect">
            <a:avLst/>
          </a:prstGeom>
        </p:spPr>
      </p:pic>
      <p:pic>
        <p:nvPicPr>
          <p:cNvPr id="9" name="图片 8"/>
          <p:cNvPicPr>
            <a:picLocks noChangeAspect="1"/>
          </p:cNvPicPr>
          <p:nvPr/>
        </p:nvPicPr>
        <p:blipFill>
          <a:blip r:embed="rId2"/>
          <a:stretch>
            <a:fillRect/>
          </a:stretch>
        </p:blipFill>
        <p:spPr>
          <a:xfrm>
            <a:off x="374259" y="1602023"/>
            <a:ext cx="959793" cy="337706"/>
          </a:xfrm>
          <a:prstGeom prst="rect">
            <a:avLst/>
          </a:prstGeom>
        </p:spPr>
      </p:pic>
      <p:sp>
        <p:nvSpPr>
          <p:cNvPr id="3" name="内容占位符 2"/>
          <p:cNvSpPr>
            <a:spLocks noGrp="1"/>
          </p:cNvSpPr>
          <p:nvPr>
            <p:ph idx="1"/>
          </p:nvPr>
        </p:nvSpPr>
        <p:spPr>
          <a:xfrm>
            <a:off x="360854" y="1412776"/>
            <a:ext cx="11485848" cy="576248"/>
          </a:xfrm>
        </p:spPr>
        <p:txBody>
          <a:bodyPr/>
          <a:lstStyle/>
          <a:p>
            <a:pPr hangingPunct="0">
              <a:spcAft>
                <a:spcPts val="0"/>
              </a:spcAft>
              <a:tabLst>
                <a:tab pos="6301105" algn="l"/>
              </a:tabLs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振幅</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、位移、路程的</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比较</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2" name="表格 1"/>
          <p:cNvGraphicFramePr>
            <a:graphicFrameLocks noGrp="1"/>
          </p:cNvGraphicFramePr>
          <p:nvPr/>
        </p:nvGraphicFramePr>
        <p:xfrm>
          <a:off x="351642" y="2128976"/>
          <a:ext cx="11453531" cy="4279392"/>
        </p:xfrm>
        <a:graphic>
          <a:graphicData uri="http://schemas.openxmlformats.org/drawingml/2006/table">
            <a:tbl>
              <a:tblPr firstRow="1" firstCol="1" bandRow="1"/>
              <a:tblGrid>
                <a:gridCol w="1453563"/>
                <a:gridCol w="3384376"/>
                <a:gridCol w="4392488"/>
                <a:gridCol w="2223104"/>
              </a:tblGrid>
              <a:tr h="215286">
                <a:tc>
                  <a:txBody>
                    <a:bodyPr/>
                    <a:lstStyle/>
                    <a:p>
                      <a:pPr algn="ctr" hangingPunct="0">
                        <a:lnSpc>
                          <a:spcPct val="130000"/>
                        </a:lnSpc>
                        <a:spcAft>
                          <a:spcPts val="0"/>
                        </a:spcAft>
                        <a:tabLst>
                          <a:tab pos="6301105"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tabLst>
                          <a:tab pos="630110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振幅</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tabLst>
                          <a:tab pos="630110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位移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tabLst>
                          <a:tab pos="630110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路程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639354">
                <a:tc>
                  <a:txBody>
                    <a:bodyPr/>
                    <a:lstStyle/>
                    <a:p>
                      <a:pPr algn="ctr" hangingPunct="0">
                        <a:lnSpc>
                          <a:spcPct val="13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定义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3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振动物体离开平衡位置的最大距离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3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从平衡位置指向振动物体所在位置的有向线段</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3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振动物体运动轨迹的长度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215286">
                <a:tc>
                  <a:txBody>
                    <a:bodyPr/>
                    <a:lstStyle/>
                    <a:p>
                      <a:pPr algn="ctr" hangingPunct="0">
                        <a:lnSpc>
                          <a:spcPct val="13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矢、标性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标量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矢量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标量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430571">
                <a:tc>
                  <a:txBody>
                    <a:bodyPr/>
                    <a:lstStyle/>
                    <a:p>
                      <a:pPr algn="ctr" hangingPunct="0">
                        <a:lnSpc>
                          <a:spcPct val="13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变化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3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在稳定的振动系统中不发生变化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大小和方向随时间周期性变化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随时间增加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639354">
                <a:tc>
                  <a:txBody>
                    <a:bodyPr/>
                    <a:lstStyle/>
                    <a:p>
                      <a:pPr algn="ctr" hangingPunct="0">
                        <a:lnSpc>
                          <a:spcPct val="130000"/>
                        </a:lnSpc>
                        <a:spcAft>
                          <a:spcPts val="0"/>
                        </a:spcAft>
                        <a:tabLst>
                          <a:tab pos="630110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联系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gridSpan="3">
                  <a:txBody>
                    <a:bodyPr/>
                    <a:lstStyle/>
                    <a:p>
                      <a:pPr algn="l" hangingPunct="0">
                        <a:lnSpc>
                          <a:spcPct val="130000"/>
                        </a:lnSpc>
                        <a:spcAft>
                          <a:spcPts val="0"/>
                        </a:spcAft>
                        <a:tabLst>
                          <a:tab pos="6301105" algn="l"/>
                        </a:tabLs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振幅等于最大位移的大小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30000"/>
                        </a:lnSpc>
                        <a:spcAft>
                          <a:spcPts val="0"/>
                        </a:spcAft>
                        <a:tabLst>
                          <a:tab pos="6301105" algn="l"/>
                        </a:tabLs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振动物体在一个周期内的路程等于</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倍振幅</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半个周期内的路程等于</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倍振幅</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c hMerge="1">
                  <a:tcP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792239"/>
          </a:xfrm>
        </p:spPr>
        <p:txBody>
          <a:bodyPr/>
          <a:lstStyle/>
          <a:p>
            <a:pPr hangingPunct="0">
              <a:spcAft>
                <a:spcPts val="0"/>
              </a:spcAft>
              <a:tabLst>
                <a:tab pos="630110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注意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：振动物体在四分之一周期内经过的路程可能等于振幅，可能大于振幅，也可能小于振幅</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计时起点对应质点在三个特殊位置</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两个最大位移处和一个平衡位置</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计时起点对应质点在最大位移处和平衡位置之间且物体向平衡位置运动时，</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计时起点对应质点在最大位移处和平衡位置之间且物体向最大位移处运动时，</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典例1.eps" descr="id:2147491680;FounderCES"/>
          <p:cNvPicPr/>
          <p:nvPr/>
        </p:nvPicPr>
        <p:blipFill>
          <a:blip r:embed="rId1"/>
          <a:stretch>
            <a:fillRect/>
          </a:stretch>
        </p:blipFill>
        <p:spPr>
          <a:xfrm>
            <a:off x="358412" y="917051"/>
            <a:ext cx="994484" cy="320124"/>
          </a:xfrm>
          <a:prstGeom prst="rect">
            <a:avLst/>
          </a:prstGeom>
        </p:spPr>
      </p:pic>
      <p:pic>
        <p:nvPicPr>
          <p:cNvPr id="7" name="24答案.eps" descr="id:2147491701;FounderCES"/>
          <p:cNvPicPr/>
          <p:nvPr/>
        </p:nvPicPr>
        <p:blipFill>
          <a:blip r:embed="rId2"/>
          <a:stretch>
            <a:fillRect/>
          </a:stretch>
        </p:blipFill>
        <p:spPr>
          <a:xfrm>
            <a:off x="479289" y="1994520"/>
            <a:ext cx="840740" cy="299720"/>
          </a:xfrm>
          <a:prstGeom prst="rect">
            <a:avLst/>
          </a:prstGeom>
        </p:spPr>
      </p:pic>
      <p:sp>
        <p:nvSpPr>
          <p:cNvPr id="4" name="内容占位符 3"/>
          <p:cNvSpPr>
            <a:spLocks noGrp="1"/>
          </p:cNvSpPr>
          <p:nvPr>
            <p:ph idx="1"/>
          </p:nvPr>
        </p:nvSpPr>
        <p:spPr>
          <a:xfrm>
            <a:off x="360854" y="692696"/>
            <a:ext cx="11485848" cy="1130246"/>
          </a:xfrm>
        </p:spPr>
        <p:txBody>
          <a:bodyPr/>
          <a:lstStyle/>
          <a:p>
            <a:pPr hangingPunct="0">
              <a:spcAft>
                <a:spcPts val="0"/>
              </a:spcAft>
              <a:tabLst>
                <a:tab pos="630110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水平弹簧振子做简谐运动，其位移与时间的关系如图所示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写出该简谐运动的表达式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要求用正弦函数表示</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xb14.jpg" descr="id:2147491644;FounderCES"/>
          <p:cNvPicPr/>
          <p:nvPr/>
        </p:nvPicPr>
        <p:blipFill>
          <a:blip r:embed="rId3"/>
          <a:stretch>
            <a:fillRect/>
          </a:stretch>
        </p:blipFill>
        <p:spPr>
          <a:xfrm>
            <a:off x="5591150" y="1913956"/>
            <a:ext cx="3286343" cy="2077874"/>
          </a:xfrm>
          <a:prstGeom prst="rect">
            <a:avLst/>
          </a:prstGeom>
        </p:spPr>
      </p:pic>
      <mc:AlternateContent xmlns:mc="http://schemas.openxmlformats.org/markup-compatibility/2006">
        <mc:Choice xmlns:a14="http://schemas.microsoft.com/office/drawing/2010/main" Requires="a14">
          <p:sp>
            <p:nvSpPr>
              <p:cNvPr id="2" name="矩形 1"/>
              <p:cNvSpPr/>
              <p:nvPr/>
            </p:nvSpPr>
            <p:spPr>
              <a:xfrm>
                <a:off x="1486694" y="1628800"/>
                <a:ext cx="3264420" cy="921406"/>
              </a:xfrm>
              <a:prstGeom prst="rect">
                <a:avLst/>
              </a:prstGeom>
            </p:spPr>
            <p:txBody>
              <a:bodyPr wrap="none">
                <a:spAutoFit/>
              </a:bodyPr>
              <a:lstStyle/>
              <a:p>
                <a:pPr algn="just">
                  <a:lnSpc>
                    <a:spcPct val="150000"/>
                  </a:lnSpc>
                  <a:spcAft>
                    <a:spcPts val="0"/>
                  </a:spcAft>
                  <a:tabLst>
                    <a:tab pos="6301105" algn="l"/>
                  </a:tabLst>
                </a:pPr>
                <a:r>
                  <a:rPr lang="en-US" altLang="zh-CN" sz="2400" i="1">
                    <a:solidFill>
                      <a:srgbClr val="000000"/>
                    </a:solidFill>
                    <a:cs typeface="Times New Roman" panose="02020603050405020304" pitchFamily="18" charset="0"/>
                  </a:rPr>
                  <a:t>x</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2sin</a:t>
                </a:r>
                <a14:m>
                  <m:oMath xmlns:m="http://schemas.openxmlformats.org/officeDocument/2006/math">
                    <m:d>
                      <m:d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sz="2400" i="1">
                            <a:solidFill>
                              <a:srgbClr val="000000"/>
                            </a:solidFill>
                            <a:latin typeface="Cambria Math" panose="02040503050406030204" pitchFamily="18" charset="0"/>
                            <a:cs typeface="Times New Roman" panose="02020603050405020304" pitchFamily="18" charset="0"/>
                          </a:rPr>
                          <m:t>𝟏𝟎𝟎</m:t>
                        </m:r>
                        <m:r>
                          <a:rPr lang="en-US" altLang="zh-CN" sz="2400" i="1">
                            <a:solidFill>
                              <a:srgbClr val="000000"/>
                            </a:solidFill>
                            <a:latin typeface="Cambria Math" panose="02040503050406030204" pitchFamily="18" charset="0"/>
                            <a:cs typeface="Times New Roman" panose="02020603050405020304" pitchFamily="18" charset="0"/>
                          </a:rPr>
                          <m:t>𝛑</m:t>
                        </m:r>
                        <m:r>
                          <a:rPr lang="en-US" altLang="zh-CN" sz="2400" i="1">
                            <a:solidFill>
                              <a:srgbClr val="000000"/>
                            </a:solidFill>
                            <a:latin typeface="Cambria Math" panose="02040503050406030204" pitchFamily="18" charset="0"/>
                            <a:cs typeface="Times New Roman" panose="02020603050405020304" pitchFamily="18" charset="0"/>
                          </a:rPr>
                          <m:t>𝒕</m:t>
                        </m:r>
                        <m:r>
                          <a:rPr lang="zh-CN" altLang="zh-CN" sz="2400" i="1">
                            <a:solidFill>
                              <a:srgbClr val="000000"/>
                            </a:solidFill>
                            <a:latin typeface="Cambria Math" panose="02040503050406030204" pitchFamily="18" charset="0"/>
                            <a:cs typeface="Times New Roman" panose="02020603050405020304" pitchFamily="18" charset="0"/>
                          </a:rPr>
                          <m:t>－</m:t>
                        </m:r>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𝛑</m:t>
                            </m:r>
                          </m:num>
                          <m:den>
                            <m:r>
                              <a:rPr lang="en-US" altLang="zh-CN" sz="2400" i="1">
                                <a:solidFill>
                                  <a:srgbClr val="000000"/>
                                </a:solidFill>
                                <a:latin typeface="Cambria Math" panose="02040503050406030204" pitchFamily="18" charset="0"/>
                                <a:cs typeface="Times New Roman" panose="02020603050405020304" pitchFamily="18" charset="0"/>
                              </a:rPr>
                              <m:t>𝟐</m:t>
                            </m:r>
                          </m:den>
                        </m:f>
                      </m:e>
                    </m:d>
                  </m:oMath>
                </a14:m>
                <a:r>
                  <a:rPr lang="en-US" altLang="zh-CN" sz="2400">
                    <a:solidFill>
                      <a:srgbClr val="000000"/>
                    </a:solidFill>
                    <a:cs typeface="Times New Roman" panose="02020603050405020304" pitchFamily="18" charset="0"/>
                  </a:rPr>
                  <a:t>cm</a:t>
                </a:r>
                <a:endParaRPr lang="zh-CN" altLang="zh-CN" sz="1200">
                  <a:solidFill>
                    <a:srgbClr val="000000"/>
                  </a:solidFill>
                  <a:cs typeface="Times New Roman" panose="02020603050405020304" pitchFamily="18" charset="0"/>
                </a:endParaRPr>
              </a:p>
            </p:txBody>
          </p:sp>
        </mc:Choice>
        <mc:Fallback>
          <p:sp>
            <p:nvSpPr>
              <p:cNvPr id="2" name="矩形 1"/>
              <p:cNvSpPr>
                <a:spLocks noRot="1" noChangeAspect="1" noMove="1" noResize="1" noEditPoints="1" noAdjustHandles="1" noChangeArrowheads="1" noChangeShapeType="1" noTextEdit="1"/>
              </p:cNvSpPr>
              <p:nvPr/>
            </p:nvSpPr>
            <p:spPr>
              <a:xfrm>
                <a:off x="1486694" y="1628800"/>
                <a:ext cx="3264420" cy="921406"/>
              </a:xfrm>
              <a:prstGeom prst="rect">
                <a:avLst/>
              </a:prstGeom>
              <a:blipFill rotWithShape="1">
                <a:blip r:embed="rId4"/>
                <a:stretch>
                  <a:fillRect l="-5" t="-3" r="1" b="5"/>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矩形 5"/>
              <p:cNvSpPr/>
              <p:nvPr/>
            </p:nvSpPr>
            <p:spPr>
              <a:xfrm>
                <a:off x="358412" y="4086204"/>
                <a:ext cx="11488290" cy="1701800"/>
              </a:xfrm>
              <a:prstGeom prst="rect">
                <a:avLst/>
              </a:prstGeom>
            </p:spPr>
            <p:txBody>
              <a:bodyPr wrap="square">
                <a:spAutoFit/>
              </a:bodyPr>
              <a:lstStyle/>
              <a:p>
                <a:pPr algn="just">
                  <a:lnSpc>
                    <a:spcPct val="150000"/>
                  </a:lnSpc>
                  <a:spcAft>
                    <a:spcPts val="0"/>
                  </a:spcAft>
                  <a:tabLst>
                    <a:tab pos="6301105" algn="l"/>
                  </a:tabLst>
                </a:pPr>
                <a:r>
                  <a:rPr lang="en-US" altLang="zh-CN" sz="2400" dirty="0" smtClean="0">
                    <a:solidFill>
                      <a:srgbClr val="000000"/>
                    </a:solidFill>
                    <a:ea typeface="楷体" panose="02010609060101010101" pitchFamily="49" charset="-122"/>
                    <a:cs typeface="Times New Roman" panose="02020603050405020304" pitchFamily="18" charset="0"/>
                  </a:rPr>
                  <a:t>            </a:t>
                </a:r>
                <a:r>
                  <a:rPr lang="zh-CN" altLang="zh-CN" sz="2400" dirty="0" smtClean="0">
                    <a:solidFill>
                      <a:srgbClr val="000000"/>
                    </a:solidFill>
                    <a:ea typeface="楷体" panose="02010609060101010101" pitchFamily="49" charset="-122"/>
                    <a:cs typeface="Times New Roman" panose="02020603050405020304" pitchFamily="18" charset="0"/>
                  </a:rPr>
                  <a:t>由</a:t>
                </a:r>
                <a:r>
                  <a:rPr lang="zh-CN" altLang="zh-CN" sz="2400" dirty="0">
                    <a:solidFill>
                      <a:srgbClr val="000000"/>
                    </a:solidFill>
                    <a:ea typeface="楷体" panose="02010609060101010101" pitchFamily="49" charset="-122"/>
                    <a:cs typeface="Times New Roman" panose="02020603050405020304" pitchFamily="18" charset="0"/>
                  </a:rPr>
                  <a:t>图像可知</a:t>
                </a:r>
                <a:r>
                  <a:rPr lang="zh-CN" altLang="zh-CN" sz="2400" dirty="0">
                    <a:solidFill>
                      <a:srgbClr val="000000"/>
                    </a:solidFill>
                    <a:cs typeface="Times New Roman" panose="02020603050405020304" pitchFamily="18" charset="0"/>
                  </a:rPr>
                  <a:t>，</a:t>
                </a:r>
                <a:r>
                  <a:rPr lang="zh-CN" altLang="zh-CN" sz="2400" dirty="0">
                    <a:solidFill>
                      <a:srgbClr val="000000"/>
                    </a:solidFill>
                    <a:ea typeface="楷体" panose="02010609060101010101" pitchFamily="49" charset="-122"/>
                    <a:cs typeface="Times New Roman" panose="02020603050405020304" pitchFamily="18" charset="0"/>
                  </a:rPr>
                  <a:t>振幅</a:t>
                </a:r>
                <a:r>
                  <a:rPr lang="en-US" altLang="zh-CN" sz="2400" i="1" dirty="0">
                    <a:solidFill>
                      <a:srgbClr val="000000"/>
                    </a:solidFill>
                    <a:cs typeface="Times New Roman" panose="02020603050405020304" pitchFamily="18" charset="0"/>
                  </a:rPr>
                  <a:t>A</a:t>
                </a:r>
                <a:r>
                  <a:rPr lang="zh-CN" altLang="zh-CN" sz="2400" dirty="0">
                    <a:solidFill>
                      <a:srgbClr val="000000"/>
                    </a:solidFill>
                    <a:cs typeface="Times New Roman" panose="02020603050405020304" pitchFamily="18" charset="0"/>
                  </a:rPr>
                  <a:t>＝</a:t>
                </a:r>
                <a:r>
                  <a:rPr lang="en-US" altLang="zh-CN" sz="2400" dirty="0" smtClean="0">
                    <a:solidFill>
                      <a:srgbClr val="000000"/>
                    </a:solidFill>
                    <a:cs typeface="Times New Roman" panose="02020603050405020304" pitchFamily="18" charset="0"/>
                  </a:rPr>
                  <a:t>2 cm</a:t>
                </a:r>
                <a:r>
                  <a:rPr lang="zh-CN" altLang="zh-CN" sz="2400" dirty="0">
                    <a:solidFill>
                      <a:srgbClr val="000000"/>
                    </a:solidFill>
                    <a:cs typeface="Times New Roman" panose="02020603050405020304" pitchFamily="18" charset="0"/>
                  </a:rPr>
                  <a:t>，</a:t>
                </a:r>
                <a:r>
                  <a:rPr lang="zh-CN" altLang="zh-CN" sz="2400" dirty="0">
                    <a:solidFill>
                      <a:srgbClr val="000000"/>
                    </a:solidFill>
                    <a:ea typeface="楷体" panose="02010609060101010101" pitchFamily="49" charset="-122"/>
                    <a:cs typeface="Times New Roman" panose="02020603050405020304" pitchFamily="18" charset="0"/>
                  </a:rPr>
                  <a:t>周期</a:t>
                </a:r>
                <a:r>
                  <a:rPr lang="en-US" altLang="zh-CN" sz="2400" i="1" dirty="0">
                    <a:solidFill>
                      <a:srgbClr val="000000"/>
                    </a:solidFill>
                    <a:cs typeface="Times New Roman" panose="02020603050405020304" pitchFamily="18" charset="0"/>
                  </a:rPr>
                  <a:t>T</a:t>
                </a:r>
                <a:r>
                  <a:rPr lang="zh-CN" altLang="zh-CN" sz="2400" dirty="0">
                    <a:solidFill>
                      <a:srgbClr val="000000"/>
                    </a:solidFill>
                    <a:cs typeface="Times New Roman" panose="02020603050405020304" pitchFamily="18" charset="0"/>
                  </a:rPr>
                  <a:t>＝</a:t>
                </a:r>
                <a:r>
                  <a:rPr lang="en-US" altLang="zh-CN" sz="2400" dirty="0">
                    <a:solidFill>
                      <a:srgbClr val="000000"/>
                    </a:solidFill>
                    <a:cs typeface="Times New Roman" panose="02020603050405020304" pitchFamily="18" charset="0"/>
                  </a:rPr>
                  <a:t>2</a:t>
                </a:r>
                <a:r>
                  <a:rPr lang="en-US" altLang="zh-CN" sz="2400" dirty="0">
                    <a:solidFill>
                      <a:srgbClr val="000000"/>
                    </a:solidFill>
                    <a:latin typeface="宋体" panose="02010600030101010101" pitchFamily="2" charset="-122"/>
                    <a:cs typeface="Times New Roman" panose="02020603050405020304" pitchFamily="18" charset="0"/>
                  </a:rPr>
                  <a:t>×</a:t>
                </a:r>
                <a:r>
                  <a:rPr lang="en-US" altLang="zh-CN" sz="2400" dirty="0">
                    <a:solidFill>
                      <a:srgbClr val="000000"/>
                    </a:solidFill>
                    <a:cs typeface="Times New Roman" panose="02020603050405020304" pitchFamily="18" charset="0"/>
                  </a:rPr>
                  <a:t>10</a:t>
                </a:r>
                <a:r>
                  <a:rPr lang="zh-CN" altLang="zh-CN" sz="2400" baseline="30000" dirty="0">
                    <a:solidFill>
                      <a:srgbClr val="000000"/>
                    </a:solidFill>
                    <a:cs typeface="Times New Roman" panose="02020603050405020304" pitchFamily="18" charset="0"/>
                  </a:rPr>
                  <a:t>－</a:t>
                </a:r>
                <a:r>
                  <a:rPr lang="en-US" altLang="zh-CN" sz="2400" baseline="30000" dirty="0" smtClean="0">
                    <a:solidFill>
                      <a:srgbClr val="000000"/>
                    </a:solidFill>
                    <a:cs typeface="Times New Roman" panose="02020603050405020304" pitchFamily="18" charset="0"/>
                  </a:rPr>
                  <a:t>2 </a:t>
                </a:r>
                <a:r>
                  <a:rPr lang="en-US" altLang="zh-CN" sz="2400" dirty="0" smtClean="0">
                    <a:solidFill>
                      <a:srgbClr val="000000"/>
                    </a:solidFill>
                    <a:cs typeface="Times New Roman" panose="02020603050405020304" pitchFamily="18" charset="0"/>
                  </a:rPr>
                  <a:t>s</a:t>
                </a:r>
                <a:r>
                  <a:rPr lang="zh-CN" altLang="zh-CN" sz="2400" dirty="0">
                    <a:solidFill>
                      <a:srgbClr val="000000"/>
                    </a:solidFill>
                    <a:cs typeface="Times New Roman" panose="02020603050405020304" pitchFamily="18" charset="0"/>
                  </a:rPr>
                  <a:t>，</a:t>
                </a:r>
                <a:r>
                  <a:rPr lang="zh-CN" altLang="zh-CN" sz="2400" dirty="0">
                    <a:solidFill>
                      <a:srgbClr val="000000"/>
                    </a:solidFill>
                    <a:ea typeface="楷体" panose="02010609060101010101" pitchFamily="49" charset="-122"/>
                    <a:cs typeface="Times New Roman" panose="02020603050405020304" pitchFamily="18" charset="0"/>
                  </a:rPr>
                  <a:t>初相位</a:t>
                </a:r>
                <a:r>
                  <a:rPr lang="en-US" altLang="zh-CN" sz="2400" i="1" dirty="0">
                    <a:solidFill>
                      <a:srgbClr val="000000"/>
                    </a:solidFill>
                    <a:cs typeface="Times New Roman" panose="02020603050405020304" pitchFamily="18" charset="0"/>
                  </a:rPr>
                  <a:t>φ</a:t>
                </a:r>
                <a:r>
                  <a:rPr lang="en-US" altLang="zh-CN" sz="2400" baseline="-25000" dirty="0">
                    <a:solidFill>
                      <a:srgbClr val="000000"/>
                    </a:solidFill>
                    <a:cs typeface="Times New Roman" panose="02020603050405020304" pitchFamily="18" charset="0"/>
                  </a:rPr>
                  <a:t>0</a:t>
                </a:r>
                <a:r>
                  <a:rPr lang="zh-CN" altLang="zh-CN" sz="2400" dirty="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𝛑</m:t>
                        </m:r>
                      </m:num>
                      <m:den>
                        <m:r>
                          <a:rPr lang="en-US" altLang="zh-CN" sz="2400" i="1">
                            <a:solidFill>
                              <a:srgbClr val="000000"/>
                            </a:solidFill>
                            <a:latin typeface="Cambria Math" panose="02040503050406030204" pitchFamily="18" charset="0"/>
                            <a:cs typeface="Times New Roman" panose="02020603050405020304" pitchFamily="18" charset="0"/>
                          </a:rPr>
                          <m:t>𝟐</m:t>
                        </m:r>
                      </m:den>
                    </m:f>
                  </m:oMath>
                </a14:m>
                <a:r>
                  <a:rPr lang="zh-CN" altLang="zh-CN" sz="2400" dirty="0">
                    <a:solidFill>
                      <a:srgbClr val="000000"/>
                    </a:solidFill>
                    <a:cs typeface="Times New Roman" panose="02020603050405020304" pitchFamily="18" charset="0"/>
                  </a:rPr>
                  <a:t>，</a:t>
                </a:r>
                <a:r>
                  <a:rPr lang="zh-CN" altLang="zh-CN" sz="2400" dirty="0">
                    <a:solidFill>
                      <a:srgbClr val="000000"/>
                    </a:solidFill>
                    <a:ea typeface="楷体" panose="02010609060101010101" pitchFamily="49" charset="-122"/>
                    <a:cs typeface="Times New Roman" panose="02020603050405020304" pitchFamily="18" charset="0"/>
                  </a:rPr>
                  <a:t>则</a:t>
                </a:r>
                <a:r>
                  <a:rPr lang="en-US" altLang="zh-CN" sz="2400" i="1" dirty="0">
                    <a:solidFill>
                      <a:srgbClr val="000000"/>
                    </a:solidFill>
                    <a:cs typeface="Times New Roman" panose="02020603050405020304" pitchFamily="18" charset="0"/>
                  </a:rPr>
                  <a:t>ω</a:t>
                </a:r>
                <a:r>
                  <a:rPr lang="zh-CN" altLang="zh-CN" sz="2400" dirty="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𝟐</m:t>
                        </m:r>
                        <m:r>
                          <a:rPr lang="en-US" altLang="zh-CN" sz="2400" i="1">
                            <a:solidFill>
                              <a:srgbClr val="000000"/>
                            </a:solidFill>
                            <a:latin typeface="Cambria Math" panose="02040503050406030204" pitchFamily="18" charset="0"/>
                            <a:cs typeface="Times New Roman" panose="02020603050405020304" pitchFamily="18" charset="0"/>
                          </a:rPr>
                          <m:t>𝛑</m:t>
                        </m:r>
                      </m:num>
                      <m:den>
                        <m:r>
                          <a:rPr lang="en-US" altLang="zh-CN" sz="2400" i="1">
                            <a:solidFill>
                              <a:srgbClr val="000000"/>
                            </a:solidFill>
                            <a:latin typeface="Cambria Math" panose="02040503050406030204" pitchFamily="18" charset="0"/>
                            <a:cs typeface="Times New Roman" panose="02020603050405020304" pitchFamily="18" charset="0"/>
                          </a:rPr>
                          <m:t>𝑻</m:t>
                        </m:r>
                      </m:den>
                    </m:f>
                  </m:oMath>
                </a14:m>
                <a:r>
                  <a:rPr lang="zh-CN" altLang="zh-CN" sz="2400" dirty="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𝟐</m:t>
                        </m:r>
                        <m:r>
                          <a:rPr lang="en-US" altLang="zh-CN" sz="2400" i="1">
                            <a:solidFill>
                              <a:srgbClr val="000000"/>
                            </a:solidFill>
                            <a:latin typeface="Cambria Math" panose="02040503050406030204" pitchFamily="18" charset="0"/>
                            <a:cs typeface="Times New Roman" panose="02020603050405020304" pitchFamily="18" charset="0"/>
                          </a:rPr>
                          <m:t>𝛑</m:t>
                        </m:r>
                      </m:num>
                      <m:den>
                        <m:r>
                          <a:rPr lang="en-US" altLang="zh-CN" sz="2400" i="1">
                            <a:solidFill>
                              <a:srgbClr val="000000"/>
                            </a:solidFill>
                            <a:latin typeface="Cambria Math" panose="02040503050406030204" pitchFamily="18" charset="0"/>
                            <a:cs typeface="Times New Roman" panose="02020603050405020304" pitchFamily="18" charset="0"/>
                          </a:rPr>
                          <m:t>𝟐</m:t>
                        </m:r>
                        <m:r>
                          <a:rPr lang="en-US" altLang="zh-CN" sz="2400">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𝟏</m:t>
                        </m:r>
                        <m:sSup>
                          <m:sSup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400" i="1">
                                <a:solidFill>
                                  <a:srgbClr val="000000"/>
                                </a:solidFill>
                                <a:latin typeface="Cambria Math" panose="02040503050406030204" pitchFamily="18" charset="0"/>
                                <a:cs typeface="Times New Roman" panose="02020603050405020304" pitchFamily="18" charset="0"/>
                              </a:rPr>
                              <m:t>𝟎</m:t>
                            </m:r>
                          </m:e>
                          <m:sup>
                            <m:r>
                              <a:rPr lang="zh-CN" altLang="zh-CN" sz="2400" i="1">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𝟐</m:t>
                            </m:r>
                          </m:sup>
                        </m:sSup>
                      </m:den>
                    </m:f>
                  </m:oMath>
                </a14:m>
                <a:r>
                  <a:rPr lang="en-US" altLang="zh-CN" sz="2400" dirty="0">
                    <a:solidFill>
                      <a:srgbClr val="000000"/>
                    </a:solidFill>
                    <a:cs typeface="Times New Roman" panose="02020603050405020304" pitchFamily="18" charset="0"/>
                  </a:rPr>
                  <a:t>rad/s</a:t>
                </a:r>
                <a:r>
                  <a:rPr lang="zh-CN" altLang="zh-CN" sz="2400" dirty="0">
                    <a:solidFill>
                      <a:srgbClr val="000000"/>
                    </a:solidFill>
                    <a:cs typeface="Times New Roman" panose="02020603050405020304" pitchFamily="18" charset="0"/>
                  </a:rPr>
                  <a:t>＝</a:t>
                </a:r>
                <a:r>
                  <a:rPr lang="en-US" altLang="zh-CN" sz="2400" dirty="0">
                    <a:solidFill>
                      <a:srgbClr val="000000"/>
                    </a:solidFill>
                    <a:cs typeface="Times New Roman" panose="02020603050405020304" pitchFamily="18" charset="0"/>
                  </a:rPr>
                  <a:t>100</a:t>
                </a:r>
                <a:r>
                  <a:rPr lang="en-US" altLang="zh-CN" sz="2400" dirty="0">
                    <a:solidFill>
                      <a:srgbClr val="000000"/>
                    </a:solidFill>
                    <a:cs typeface="Times New Roman" panose="02020603050405020304" pitchFamily="18" charset="0"/>
                  </a:rPr>
                  <a:t>π rad/s</a:t>
                </a:r>
                <a:r>
                  <a:rPr lang="zh-CN" altLang="zh-CN" sz="2400" dirty="0">
                    <a:solidFill>
                      <a:srgbClr val="000000"/>
                    </a:solidFill>
                    <a:cs typeface="Times New Roman" panose="02020603050405020304" pitchFamily="18" charset="0"/>
                  </a:rPr>
                  <a:t>，</a:t>
                </a:r>
                <a:r>
                  <a:rPr lang="zh-CN" altLang="zh-CN" sz="2400" dirty="0">
                    <a:solidFill>
                      <a:srgbClr val="000000"/>
                    </a:solidFill>
                    <a:ea typeface="楷体" panose="02010609060101010101" pitchFamily="49" charset="-122"/>
                    <a:cs typeface="Times New Roman" panose="02020603050405020304" pitchFamily="18" charset="0"/>
                  </a:rPr>
                  <a:t>则简谐运动的表达式为</a:t>
                </a:r>
                <a:r>
                  <a:rPr lang="en-US" altLang="zh-CN" sz="2400" i="1" dirty="0">
                    <a:solidFill>
                      <a:srgbClr val="000000"/>
                    </a:solidFill>
                    <a:cs typeface="Times New Roman" panose="02020603050405020304" pitchFamily="18" charset="0"/>
                  </a:rPr>
                  <a:t>x</a:t>
                </a:r>
                <a:r>
                  <a:rPr lang="zh-CN" altLang="zh-CN" sz="2400" dirty="0">
                    <a:solidFill>
                      <a:srgbClr val="000000"/>
                    </a:solidFill>
                    <a:cs typeface="Times New Roman" panose="02020603050405020304" pitchFamily="18" charset="0"/>
                  </a:rPr>
                  <a:t>＝</a:t>
                </a:r>
                <a:r>
                  <a:rPr lang="en-US" altLang="zh-CN" sz="2400" dirty="0">
                    <a:solidFill>
                      <a:srgbClr val="000000"/>
                    </a:solidFill>
                    <a:cs typeface="Times New Roman" panose="02020603050405020304" pitchFamily="18" charset="0"/>
                  </a:rPr>
                  <a:t>2sin</a:t>
                </a:r>
                <a14:m>
                  <m:oMath xmlns:m="http://schemas.openxmlformats.org/officeDocument/2006/math">
                    <m:d>
                      <m:d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sz="2400" i="1">
                            <a:solidFill>
                              <a:srgbClr val="000000"/>
                            </a:solidFill>
                            <a:latin typeface="Cambria Math" panose="02040503050406030204" pitchFamily="18" charset="0"/>
                            <a:cs typeface="Times New Roman" panose="02020603050405020304" pitchFamily="18" charset="0"/>
                          </a:rPr>
                          <m:t>𝟏𝟎𝟎</m:t>
                        </m:r>
                        <m:r>
                          <a:rPr lang="en-US" altLang="zh-CN" sz="2400" i="1">
                            <a:solidFill>
                              <a:srgbClr val="000000"/>
                            </a:solidFill>
                            <a:latin typeface="Cambria Math" panose="02040503050406030204" pitchFamily="18" charset="0"/>
                            <a:cs typeface="Times New Roman" panose="02020603050405020304" pitchFamily="18" charset="0"/>
                          </a:rPr>
                          <m:t>𝛑</m:t>
                        </m:r>
                        <m:r>
                          <a:rPr lang="en-US" altLang="zh-CN" sz="2400" i="1">
                            <a:solidFill>
                              <a:srgbClr val="000000"/>
                            </a:solidFill>
                            <a:latin typeface="Cambria Math" panose="02040503050406030204" pitchFamily="18" charset="0"/>
                            <a:cs typeface="Times New Roman" panose="02020603050405020304" pitchFamily="18" charset="0"/>
                          </a:rPr>
                          <m:t>𝒕</m:t>
                        </m:r>
                        <m:r>
                          <a:rPr lang="zh-CN" altLang="zh-CN" sz="2400" i="1">
                            <a:solidFill>
                              <a:srgbClr val="000000"/>
                            </a:solidFill>
                            <a:latin typeface="Cambria Math" panose="02040503050406030204" pitchFamily="18" charset="0"/>
                            <a:cs typeface="Times New Roman" panose="02020603050405020304" pitchFamily="18" charset="0"/>
                          </a:rPr>
                          <m:t>－</m:t>
                        </m:r>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𝛑</m:t>
                            </m:r>
                          </m:num>
                          <m:den>
                            <m:r>
                              <a:rPr lang="en-US" altLang="zh-CN" sz="2400" i="1">
                                <a:solidFill>
                                  <a:srgbClr val="000000"/>
                                </a:solidFill>
                                <a:latin typeface="Cambria Math" panose="02040503050406030204" pitchFamily="18" charset="0"/>
                                <a:cs typeface="Times New Roman" panose="02020603050405020304" pitchFamily="18" charset="0"/>
                              </a:rPr>
                              <m:t>𝟐</m:t>
                            </m:r>
                          </m:den>
                        </m:f>
                      </m:e>
                    </m:d>
                  </m:oMath>
                </a14:m>
                <a:r>
                  <a:rPr lang="en-US" altLang="zh-CN" sz="2400" dirty="0">
                    <a:solidFill>
                      <a:srgbClr val="000000"/>
                    </a:solidFill>
                    <a:cs typeface="Times New Roman" panose="02020603050405020304" pitchFamily="18" charset="0"/>
                  </a:rPr>
                  <a:t>cm</a:t>
                </a:r>
                <a:r>
                  <a:rPr lang="en-US" altLang="zh-CN" sz="2400" dirty="0">
                    <a:solidFill>
                      <a:srgbClr val="000000"/>
                    </a:solidFill>
                    <a:latin typeface="宋体" panose="02010600030101010101" pitchFamily="2" charset="-122"/>
                    <a:cs typeface="Times New Roman" panose="02020603050405020304" pitchFamily="18" charset="0"/>
                  </a:rPr>
                  <a:t>.</a:t>
                </a:r>
                <a:endParaRPr lang="zh-CN" altLang="zh-CN" sz="1200" dirty="0">
                  <a:solidFill>
                    <a:srgbClr val="000000"/>
                  </a:solidFill>
                  <a:cs typeface="Times New Roman" panose="02020603050405020304" pitchFamily="18" charset="0"/>
                </a:endParaRPr>
              </a:p>
            </p:txBody>
          </p:sp>
        </mc:Choice>
        <mc:Fallback>
          <p:sp>
            <p:nvSpPr>
              <p:cNvPr id="6" name="矩形 5"/>
              <p:cNvSpPr>
                <a:spLocks noRot="1" noChangeAspect="1" noMove="1" noResize="1" noEditPoints="1" noAdjustHandles="1" noChangeArrowheads="1" noChangeShapeType="1" noTextEdit="1"/>
              </p:cNvSpPr>
              <p:nvPr/>
            </p:nvSpPr>
            <p:spPr>
              <a:xfrm>
                <a:off x="358412" y="4086204"/>
                <a:ext cx="11488290" cy="1701800"/>
              </a:xfrm>
              <a:prstGeom prst="rect">
                <a:avLst/>
              </a:prstGeom>
              <a:blipFill rotWithShape="1">
                <a:blip r:embed="rId5"/>
                <a:stretch>
                  <a:fillRect l="-2" t="-1827" r="1" b="36"/>
                </a:stretch>
              </a:blipFill>
            </p:spPr>
            <p:txBody>
              <a:bodyPr/>
              <a:lstStyle/>
              <a:p>
                <a:r>
                  <a:rPr lang="zh-CN" altLang="en-US">
                    <a:noFill/>
                  </a:rPr>
                  <a:t> </a:t>
                </a:r>
              </a:p>
            </p:txBody>
          </p:sp>
        </mc:Fallback>
      </mc:AlternateContent>
      <p:pic>
        <p:nvPicPr>
          <p:cNvPr id="8" name="24解析.eps" descr="id:2147491694;FounderCES"/>
          <p:cNvPicPr/>
          <p:nvPr/>
        </p:nvPicPr>
        <p:blipFill>
          <a:blip r:embed="rId6"/>
          <a:stretch>
            <a:fillRect/>
          </a:stretch>
        </p:blipFill>
        <p:spPr>
          <a:xfrm>
            <a:off x="473499" y="4452671"/>
            <a:ext cx="764309" cy="27247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24答案.eps" descr="id:2147491701;FounderCES"/>
          <p:cNvPicPr/>
          <p:nvPr/>
        </p:nvPicPr>
        <p:blipFill>
          <a:blip r:embed="rId1"/>
          <a:stretch>
            <a:fillRect/>
          </a:stretch>
        </p:blipFill>
        <p:spPr>
          <a:xfrm>
            <a:off x="550590" y="1556792"/>
            <a:ext cx="840740" cy="299720"/>
          </a:xfrm>
          <a:prstGeom prst="rect">
            <a:avLst/>
          </a:prstGeom>
        </p:spPr>
      </p:pic>
      <p:sp>
        <p:nvSpPr>
          <p:cNvPr id="4" name="内容占位符 3"/>
          <p:cNvSpPr>
            <a:spLocks noGrp="1"/>
          </p:cNvSpPr>
          <p:nvPr>
            <p:ph idx="1"/>
          </p:nvPr>
        </p:nvSpPr>
        <p:spPr>
          <a:xfrm>
            <a:off x="360854" y="764704"/>
            <a:ext cx="11485848" cy="646331"/>
          </a:xfrm>
        </p:spPr>
        <p:txBody>
          <a:bodyPr/>
          <a:lstStyle/>
          <a:p>
            <a:pPr hangingPunct="0">
              <a:spcAft>
                <a:spcPts val="0"/>
              </a:spcAft>
              <a:tabLst>
                <a:tab pos="630110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dirty="0">
                <a:solidFill>
                  <a:srgbClr val="000000"/>
                </a:solidFill>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时弹簧振子的位移</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mc:Choice xmlns:a14="http://schemas.microsoft.com/office/drawing/2010/main" Requires="a14">
          <p:sp>
            <p:nvSpPr>
              <p:cNvPr id="2" name="矩形 1"/>
              <p:cNvSpPr/>
              <p:nvPr/>
            </p:nvSpPr>
            <p:spPr>
              <a:xfrm>
                <a:off x="1558702" y="1457833"/>
                <a:ext cx="1582613" cy="497637"/>
              </a:xfrm>
              <a:prstGeom prst="rect">
                <a:avLst/>
              </a:prstGeom>
            </p:spPr>
            <p:txBody>
              <a:bodyPr wrap="none">
                <a:spAutoFit/>
              </a:bodyPr>
              <a:lstStyle/>
              <a:p>
                <a:r>
                  <a:rPr lang="zh-CN" altLang="zh-CN" sz="2400">
                    <a:solidFill>
                      <a:srgbClr val="000000"/>
                    </a:solidFill>
                    <a:cs typeface="Times New Roman" panose="02020603050405020304" pitchFamily="18" charset="0"/>
                  </a:rPr>
                  <a:t>－</a:t>
                </a:r>
                <a14:m>
                  <m:oMath xmlns:m="http://schemas.openxmlformats.org/officeDocument/2006/math">
                    <m:rad>
                      <m:radPr>
                        <m:degHide m:val="on"/>
                        <m:ctrlPr>
                          <a:rPr lang="zh-CN" altLang="zh-CN" sz="2400" i="1">
                            <a:solidFill>
                              <a:srgbClr val="000000"/>
                            </a:solidFill>
                            <a:latin typeface="Cambria Math" panose="02040503050406030204" pitchFamily="18" charset="0"/>
                            <a:ea typeface="Cambria Math" panose="02040503050406030204" pitchFamily="18" charset="0"/>
                          </a:rPr>
                        </m:ctrlPr>
                      </m:radPr>
                      <m:deg/>
                      <m:e>
                        <m:r>
                          <a:rPr lang="en-US" altLang="zh-CN" sz="2400" i="1">
                            <a:solidFill>
                              <a:srgbClr val="000000"/>
                            </a:solidFill>
                            <a:latin typeface="Cambria Math" panose="02040503050406030204" pitchFamily="18" charset="0"/>
                            <a:cs typeface="Times New Roman" panose="02020603050405020304" pitchFamily="18" charset="0"/>
                          </a:rPr>
                          <m:t>𝟐</m:t>
                        </m:r>
                      </m:e>
                    </m:rad>
                  </m:oMath>
                </a14:m>
                <a:r>
                  <a:rPr lang="en-US" altLang="zh-CN" sz="2400">
                    <a:solidFill>
                      <a:srgbClr val="000000"/>
                    </a:solidFill>
                  </a:rPr>
                  <a:t>cm</a:t>
                </a:r>
                <a:r>
                  <a:rPr lang="zh-CN" altLang="zh-CN" sz="2400">
                    <a:solidFill>
                      <a:srgbClr val="000000"/>
                    </a:solidFill>
                    <a:cs typeface="Times New Roman" panose="02020603050405020304" pitchFamily="18" charset="0"/>
                  </a:rPr>
                  <a:t>　</a:t>
                </a:r>
                <a:endParaRPr lang="zh-CN" altLang="en-US"/>
              </a:p>
            </p:txBody>
          </p:sp>
        </mc:Choice>
        <mc:Fallback>
          <p:sp>
            <p:nvSpPr>
              <p:cNvPr id="2" name="矩形 1"/>
              <p:cNvSpPr>
                <a:spLocks noRot="1" noChangeAspect="1" noMove="1" noResize="1" noEditPoints="1" noAdjustHandles="1" noChangeArrowheads="1" noChangeShapeType="1" noTextEdit="1"/>
              </p:cNvSpPr>
              <p:nvPr/>
            </p:nvSpPr>
            <p:spPr>
              <a:xfrm>
                <a:off x="1558702" y="1457833"/>
                <a:ext cx="1582613" cy="497637"/>
              </a:xfrm>
              <a:prstGeom prst="rect">
                <a:avLst/>
              </a:prstGeom>
              <a:blipFill rotWithShape="1">
                <a:blip r:embed="rId2"/>
                <a:stretch>
                  <a:fillRect l="-26" t="-102" r="38" b="61"/>
                </a:stretch>
              </a:blipFill>
            </p:spPr>
            <p:txBody>
              <a:bodyPr/>
              <a:lstStyle/>
              <a:p>
                <a:r>
                  <a:rPr lang="zh-CN" altLang="en-US">
                    <a:noFill/>
                  </a:rPr>
                  <a:t> </a:t>
                </a:r>
              </a:p>
            </p:txBody>
          </p:sp>
        </mc:Fallback>
      </mc:AlternateContent>
      <p:pic>
        <p:nvPicPr>
          <p:cNvPr id="6" name="24解析.eps" descr="id:2147491694;FounderCES"/>
          <p:cNvPicPr/>
          <p:nvPr/>
        </p:nvPicPr>
        <p:blipFill>
          <a:blip r:embed="rId3"/>
          <a:stretch>
            <a:fillRect/>
          </a:stretch>
        </p:blipFill>
        <p:spPr>
          <a:xfrm>
            <a:off x="478582" y="4797152"/>
            <a:ext cx="764309" cy="272473"/>
          </a:xfrm>
          <a:prstGeom prst="rect">
            <a:avLst/>
          </a:prstGeom>
        </p:spPr>
      </p:pic>
      <mc:AlternateContent xmlns:mc="http://schemas.openxmlformats.org/markup-compatibility/2006">
        <mc:Choice xmlns:a14="http://schemas.microsoft.com/office/drawing/2010/main" Requires="a14">
          <p:sp>
            <p:nvSpPr>
              <p:cNvPr id="5" name="矩形 4"/>
              <p:cNvSpPr/>
              <p:nvPr/>
            </p:nvSpPr>
            <p:spPr>
              <a:xfrm>
                <a:off x="360854" y="4438291"/>
                <a:ext cx="11485848" cy="1711325"/>
              </a:xfrm>
              <a:prstGeom prst="rect">
                <a:avLst/>
              </a:prstGeom>
            </p:spPr>
            <p:txBody>
              <a:bodyPr wrap="square">
                <a:spAutoFit/>
              </a:bodyPr>
              <a:lstStyle/>
              <a:p>
                <a:pPr algn="just">
                  <a:lnSpc>
                    <a:spcPct val="150000"/>
                  </a:lnSpc>
                  <a:spcAft>
                    <a:spcPts val="0"/>
                  </a:spcAft>
                  <a:tabLst>
                    <a:tab pos="6301105" algn="l"/>
                  </a:tabLst>
                </a:pPr>
                <a:r>
                  <a:rPr lang="en-US" altLang="zh-CN" sz="2400" dirty="0" smtClean="0">
                    <a:solidFill>
                      <a:srgbClr val="000000"/>
                    </a:solidFill>
                    <a:ea typeface="楷体" panose="02010609060101010101" pitchFamily="49" charset="-122"/>
                    <a:cs typeface="Times New Roman" panose="02020603050405020304" pitchFamily="18" charset="0"/>
                  </a:rPr>
                  <a:t>             </a:t>
                </a:r>
                <a:r>
                  <a:rPr lang="zh-CN" altLang="zh-CN" sz="2400" dirty="0" smtClean="0">
                    <a:solidFill>
                      <a:srgbClr val="000000"/>
                    </a:solidFill>
                    <a:ea typeface="楷体" panose="02010609060101010101" pitchFamily="49" charset="-122"/>
                    <a:cs typeface="Times New Roman" panose="02020603050405020304" pitchFamily="18" charset="0"/>
                  </a:rPr>
                  <a:t>把</a:t>
                </a:r>
                <a:r>
                  <a:rPr lang="en-US" altLang="zh-CN" sz="2400" i="1" dirty="0">
                    <a:solidFill>
                      <a:srgbClr val="000000"/>
                    </a:solidFill>
                    <a:cs typeface="Times New Roman" panose="02020603050405020304" pitchFamily="18" charset="0"/>
                  </a:rPr>
                  <a:t>t</a:t>
                </a:r>
                <a:r>
                  <a:rPr lang="zh-CN" altLang="zh-CN" sz="2400" dirty="0">
                    <a:solidFill>
                      <a:srgbClr val="000000"/>
                    </a:solidFill>
                    <a:cs typeface="Times New Roman" panose="02020603050405020304" pitchFamily="18" charset="0"/>
                  </a:rPr>
                  <a:t>＝</a:t>
                </a:r>
                <a:r>
                  <a:rPr lang="en-US" altLang="zh-CN" sz="2400" dirty="0">
                    <a:solidFill>
                      <a:srgbClr val="000000"/>
                    </a:solidFill>
                    <a:cs typeface="Times New Roman" panose="02020603050405020304" pitchFamily="18" charset="0"/>
                  </a:rPr>
                  <a:t>0</a:t>
                </a:r>
                <a:r>
                  <a:rPr lang="en-US" altLang="zh-CN" sz="2400" dirty="0">
                    <a:solidFill>
                      <a:srgbClr val="000000"/>
                    </a:solidFill>
                    <a:latin typeface="+mn-lt"/>
                    <a:cs typeface="Times New Roman" panose="02020603050405020304" pitchFamily="18" charset="0"/>
                  </a:rPr>
                  <a:t>.</a:t>
                </a:r>
                <a:r>
                  <a:rPr lang="en-US" altLang="zh-CN" sz="2400" dirty="0">
                    <a:solidFill>
                      <a:srgbClr val="000000"/>
                    </a:solidFill>
                    <a:cs typeface="Times New Roman" panose="02020603050405020304" pitchFamily="18" charset="0"/>
                  </a:rPr>
                  <a:t>25</a:t>
                </a:r>
                <a:r>
                  <a:rPr lang="en-US" altLang="zh-CN" sz="2400" dirty="0">
                    <a:solidFill>
                      <a:srgbClr val="000000"/>
                    </a:solidFill>
                    <a:latin typeface="宋体" panose="02010600030101010101" pitchFamily="2" charset="-122"/>
                    <a:cs typeface="Times New Roman" panose="02020603050405020304" pitchFamily="18" charset="0"/>
                  </a:rPr>
                  <a:t>×</a:t>
                </a:r>
                <a:r>
                  <a:rPr lang="en-US" altLang="zh-CN" sz="2400" dirty="0">
                    <a:solidFill>
                      <a:srgbClr val="000000"/>
                    </a:solidFill>
                    <a:cs typeface="Times New Roman" panose="02020603050405020304" pitchFamily="18" charset="0"/>
                  </a:rPr>
                  <a:t>10</a:t>
                </a:r>
                <a:r>
                  <a:rPr lang="zh-CN" altLang="zh-CN" sz="2400" baseline="30000" dirty="0">
                    <a:solidFill>
                      <a:srgbClr val="000000"/>
                    </a:solidFill>
                    <a:cs typeface="Times New Roman" panose="02020603050405020304" pitchFamily="18" charset="0"/>
                  </a:rPr>
                  <a:t>－</a:t>
                </a:r>
                <a:r>
                  <a:rPr lang="en-US" altLang="zh-CN" sz="2400" baseline="30000" dirty="0">
                    <a:solidFill>
                      <a:srgbClr val="000000"/>
                    </a:solidFill>
                    <a:cs typeface="Times New Roman" panose="02020603050405020304" pitchFamily="18" charset="0"/>
                  </a:rPr>
                  <a:t>2</a:t>
                </a:r>
                <a:r>
                  <a:rPr lang="en-US" altLang="zh-CN" sz="2400" dirty="0">
                    <a:solidFill>
                      <a:srgbClr val="000000"/>
                    </a:solidFill>
                    <a:cs typeface="Times New Roman" panose="02020603050405020304" pitchFamily="18" charset="0"/>
                  </a:rPr>
                  <a:t>s</a:t>
                </a:r>
                <a:r>
                  <a:rPr lang="zh-CN" altLang="zh-CN" sz="2400" dirty="0">
                    <a:solidFill>
                      <a:srgbClr val="000000"/>
                    </a:solidFill>
                    <a:ea typeface="楷体" panose="02010609060101010101" pitchFamily="49" charset="-122"/>
                    <a:cs typeface="Times New Roman" panose="02020603050405020304" pitchFamily="18" charset="0"/>
                  </a:rPr>
                  <a:t>代入简谐运动表达式得</a:t>
                </a:r>
                <a:r>
                  <a:rPr lang="en-US" altLang="zh-CN" sz="2400" i="1" dirty="0">
                    <a:solidFill>
                      <a:srgbClr val="000000"/>
                    </a:solidFill>
                    <a:cs typeface="Times New Roman" panose="02020603050405020304" pitchFamily="18" charset="0"/>
                  </a:rPr>
                  <a:t>x</a:t>
                </a:r>
                <a:r>
                  <a:rPr lang="zh-CN" altLang="zh-CN" sz="2400" dirty="0">
                    <a:solidFill>
                      <a:srgbClr val="000000"/>
                    </a:solidFill>
                    <a:cs typeface="Times New Roman" panose="02020603050405020304" pitchFamily="18" charset="0"/>
                  </a:rPr>
                  <a:t>＝</a:t>
                </a:r>
                <a:r>
                  <a:rPr lang="en-US" altLang="zh-CN" sz="2400" dirty="0">
                    <a:solidFill>
                      <a:srgbClr val="000000"/>
                    </a:solidFill>
                    <a:cs typeface="Times New Roman" panose="02020603050405020304" pitchFamily="18" charset="0"/>
                  </a:rPr>
                  <a:t>2sin</a:t>
                </a:r>
                <a14:m>
                  <m:oMath xmlns:m="http://schemas.openxmlformats.org/officeDocument/2006/math">
                    <m:d>
                      <m:d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sz="2400" i="1">
                            <a:solidFill>
                              <a:srgbClr val="000000"/>
                            </a:solidFill>
                            <a:latin typeface="Cambria Math" panose="02040503050406030204" pitchFamily="18" charset="0"/>
                            <a:cs typeface="Times New Roman" panose="02020603050405020304" pitchFamily="18" charset="0"/>
                          </a:rPr>
                          <m:t>𝟏𝟎𝟎</m:t>
                        </m:r>
                        <m:r>
                          <a:rPr lang="en-US" altLang="zh-CN" sz="2400" i="1">
                            <a:solidFill>
                              <a:srgbClr val="000000"/>
                            </a:solidFill>
                            <a:latin typeface="Cambria Math" panose="02040503050406030204" pitchFamily="18" charset="0"/>
                            <a:cs typeface="Times New Roman" panose="02020603050405020304" pitchFamily="18" charset="0"/>
                          </a:rPr>
                          <m:t>𝛑</m:t>
                        </m:r>
                        <m:r>
                          <a:rPr lang="en-US" altLang="zh-CN" sz="2400" i="1">
                            <a:solidFill>
                              <a:srgbClr val="000000"/>
                            </a:solidFill>
                            <a:latin typeface="Cambria Math" panose="02040503050406030204" pitchFamily="18" charset="0"/>
                            <a:cs typeface="Times New Roman" panose="02020603050405020304" pitchFamily="18" charset="0"/>
                          </a:rPr>
                          <m:t>𝒕</m:t>
                        </m:r>
                        <m:r>
                          <a:rPr lang="zh-CN" altLang="zh-CN" sz="2400" i="1">
                            <a:solidFill>
                              <a:srgbClr val="000000"/>
                            </a:solidFill>
                            <a:latin typeface="Cambria Math" panose="02040503050406030204" pitchFamily="18" charset="0"/>
                            <a:cs typeface="Times New Roman" panose="02020603050405020304" pitchFamily="18" charset="0"/>
                          </a:rPr>
                          <m:t>－</m:t>
                        </m:r>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𝛑</m:t>
                            </m:r>
                          </m:num>
                          <m:den>
                            <m:r>
                              <a:rPr lang="en-US" altLang="zh-CN" sz="2400" i="1">
                                <a:solidFill>
                                  <a:srgbClr val="000000"/>
                                </a:solidFill>
                                <a:latin typeface="Cambria Math" panose="02040503050406030204" pitchFamily="18" charset="0"/>
                                <a:cs typeface="Times New Roman" panose="02020603050405020304" pitchFamily="18" charset="0"/>
                              </a:rPr>
                              <m:t>𝟐</m:t>
                            </m:r>
                          </m:den>
                        </m:f>
                      </m:e>
                    </m:d>
                  </m:oMath>
                </a14:m>
                <a:r>
                  <a:rPr lang="en-US" altLang="zh-CN" sz="2400" dirty="0">
                    <a:solidFill>
                      <a:srgbClr val="000000"/>
                    </a:solidFill>
                    <a:cs typeface="Times New Roman" panose="02020603050405020304" pitchFamily="18" charset="0"/>
                  </a:rPr>
                  <a:t>c</a:t>
                </a:r>
                <a:r>
                  <a:rPr lang="en-US" altLang="zh-CN" sz="2400" dirty="0">
                    <a:solidFill>
                      <a:srgbClr val="000000"/>
                    </a:solidFill>
                    <a:cs typeface="Times New Roman" panose="02020603050405020304" pitchFamily="18" charset="0"/>
                  </a:rPr>
                  <a:t>m</a:t>
                </a:r>
                <a:r>
                  <a:rPr lang="zh-CN" altLang="zh-CN" sz="2400" dirty="0">
                    <a:solidFill>
                      <a:srgbClr val="000000"/>
                    </a:solidFill>
                    <a:cs typeface="Times New Roman" panose="02020603050405020304" pitchFamily="18" charset="0"/>
                  </a:rPr>
                  <a:t>＝</a:t>
                </a:r>
                <a:r>
                  <a:rPr lang="en-US" altLang="zh-CN" sz="2400" dirty="0">
                    <a:solidFill>
                      <a:srgbClr val="000000"/>
                    </a:solidFill>
                    <a:cs typeface="Times New Roman" panose="02020603050405020304" pitchFamily="18" charset="0"/>
                  </a:rPr>
                  <a:t>2sin</a:t>
                </a:r>
                <a:r>
                  <a:rPr lang="en-US" altLang="zh-CN" sz="2400" dirty="0">
                    <a:solidFill>
                      <a:srgbClr val="000000"/>
                    </a:solidFill>
                    <a:latin typeface="宋体" panose="02010600030101010101" pitchFamily="2" charset="-122"/>
                    <a:cs typeface="宋体" panose="02010600030101010101" pitchFamily="2" charset="-122"/>
                  </a:rPr>
                  <a:t>(</a:t>
                </a:r>
                <a:r>
                  <a:rPr lang="en-US" altLang="zh-CN" sz="2400" dirty="0">
                    <a:solidFill>
                      <a:srgbClr val="000000"/>
                    </a:solidFill>
                    <a:cs typeface="Times New Roman" panose="02020603050405020304" pitchFamily="18" charset="0"/>
                  </a:rPr>
                  <a:t>100π</a:t>
                </a:r>
                <a:r>
                  <a:rPr lang="en-US" altLang="zh-CN" sz="2400" dirty="0">
                    <a:solidFill>
                      <a:srgbClr val="000000"/>
                    </a:solidFill>
                    <a:latin typeface="宋体" panose="02010600030101010101" pitchFamily="2" charset="-122"/>
                    <a:cs typeface="Times New Roman" panose="02020603050405020304" pitchFamily="18" charset="0"/>
                  </a:rPr>
                  <a:t>×</a:t>
                </a:r>
                <a:r>
                  <a:rPr lang="en-US" altLang="zh-CN" sz="2400" dirty="0">
                    <a:solidFill>
                      <a:srgbClr val="000000"/>
                    </a:solidFill>
                    <a:cs typeface="Times New Roman" panose="02020603050405020304" pitchFamily="18" charset="0"/>
                  </a:rPr>
                  <a:t>0</a:t>
                </a:r>
                <a:r>
                  <a:rPr lang="en-US" altLang="zh-CN" sz="2400" dirty="0">
                    <a:solidFill>
                      <a:srgbClr val="000000"/>
                    </a:solidFill>
                    <a:latin typeface="+mn-lt"/>
                    <a:cs typeface="Times New Roman" panose="02020603050405020304" pitchFamily="18" charset="0"/>
                  </a:rPr>
                  <a:t>.</a:t>
                </a:r>
                <a:r>
                  <a:rPr lang="en-US" altLang="zh-CN" sz="2400" dirty="0">
                    <a:solidFill>
                      <a:srgbClr val="000000"/>
                    </a:solidFill>
                    <a:cs typeface="Times New Roman" panose="02020603050405020304" pitchFamily="18" charset="0"/>
                  </a:rPr>
                  <a:t>25</a:t>
                </a:r>
                <a:r>
                  <a:rPr lang="en-US" altLang="zh-CN" sz="2400" dirty="0">
                    <a:solidFill>
                      <a:srgbClr val="000000"/>
                    </a:solidFill>
                    <a:latin typeface="宋体" panose="02010600030101010101" pitchFamily="2" charset="-122"/>
                    <a:cs typeface="Times New Roman" panose="02020603050405020304" pitchFamily="18" charset="0"/>
                  </a:rPr>
                  <a:t>×</a:t>
                </a:r>
                <a:r>
                  <a:rPr lang="en-US" altLang="zh-CN" sz="2400" dirty="0">
                    <a:solidFill>
                      <a:srgbClr val="000000"/>
                    </a:solidFill>
                    <a:cs typeface="Times New Roman" panose="02020603050405020304" pitchFamily="18" charset="0"/>
                  </a:rPr>
                  <a:t>10</a:t>
                </a:r>
                <a:r>
                  <a:rPr lang="zh-CN" altLang="zh-CN" sz="2400" baseline="30000" dirty="0">
                    <a:solidFill>
                      <a:srgbClr val="000000"/>
                    </a:solidFill>
                    <a:cs typeface="Times New Roman" panose="02020603050405020304" pitchFamily="18" charset="0"/>
                  </a:rPr>
                  <a:t>－</a:t>
                </a:r>
                <a:r>
                  <a:rPr lang="en-US" altLang="zh-CN" sz="2400" baseline="30000" dirty="0">
                    <a:solidFill>
                      <a:srgbClr val="000000"/>
                    </a:solidFill>
                    <a:cs typeface="Times New Roman" panose="02020603050405020304" pitchFamily="18" charset="0"/>
                  </a:rPr>
                  <a:t>2</a:t>
                </a:r>
                <a:r>
                  <a:rPr lang="zh-CN" altLang="zh-CN" sz="2400" dirty="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𝛑</m:t>
                        </m:r>
                      </m:num>
                      <m:den>
                        <m:r>
                          <a:rPr lang="en-US" altLang="zh-CN" sz="2400" i="1">
                            <a:solidFill>
                              <a:srgbClr val="000000"/>
                            </a:solidFill>
                            <a:latin typeface="Cambria Math" panose="02040503050406030204" pitchFamily="18" charset="0"/>
                            <a:cs typeface="Times New Roman" panose="02020603050405020304" pitchFamily="18" charset="0"/>
                          </a:rPr>
                          <m:t>𝟐</m:t>
                        </m:r>
                      </m:den>
                    </m:f>
                  </m:oMath>
                </a14:m>
                <a:r>
                  <a:rPr lang="en-US" altLang="zh-CN" sz="2400" dirty="0">
                    <a:solidFill>
                      <a:srgbClr val="000000"/>
                    </a:solidFill>
                    <a:latin typeface="宋体" panose="02010600030101010101" pitchFamily="2" charset="-122"/>
                    <a:cs typeface="宋体" panose="02010600030101010101" pitchFamily="2" charset="-122"/>
                  </a:rPr>
                  <a:t>)</a:t>
                </a:r>
                <a:r>
                  <a:rPr lang="en-US" altLang="zh-CN" sz="2400" dirty="0">
                    <a:solidFill>
                      <a:srgbClr val="000000"/>
                    </a:solidFill>
                    <a:cs typeface="Times New Roman" panose="02020603050405020304" pitchFamily="18" charset="0"/>
                  </a:rPr>
                  <a:t>cm</a:t>
                </a:r>
                <a:r>
                  <a:rPr lang="zh-CN" altLang="zh-CN" sz="2400" dirty="0">
                    <a:solidFill>
                      <a:srgbClr val="000000"/>
                    </a:solidFill>
                    <a:cs typeface="Times New Roman" panose="02020603050405020304" pitchFamily="18" charset="0"/>
                  </a:rPr>
                  <a:t>＝－</a:t>
                </a:r>
                <a14:m>
                  <m:oMath xmlns:m="http://schemas.openxmlformats.org/officeDocument/2006/math">
                    <m:rad>
                      <m:radPr>
                        <m:degHide m:val="on"/>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sz="2400" i="1">
                            <a:solidFill>
                              <a:srgbClr val="000000"/>
                            </a:solidFill>
                            <a:latin typeface="Cambria Math" panose="02040503050406030204" pitchFamily="18" charset="0"/>
                            <a:cs typeface="Times New Roman" panose="02020603050405020304" pitchFamily="18" charset="0"/>
                          </a:rPr>
                          <m:t>𝟐</m:t>
                        </m:r>
                      </m:e>
                    </m:rad>
                  </m:oMath>
                </a14:m>
                <a:r>
                  <a:rPr lang="en-US" altLang="zh-CN" sz="2400" dirty="0" smtClean="0">
                    <a:solidFill>
                      <a:srgbClr val="000000"/>
                    </a:solidFill>
                    <a:cs typeface="Times New Roman" panose="02020603050405020304" pitchFamily="18" charset="0"/>
                  </a:rPr>
                  <a:t> cm</a:t>
                </a:r>
                <a:r>
                  <a:rPr lang="en-US" altLang="zh-CN" sz="2400" dirty="0">
                    <a:solidFill>
                      <a:srgbClr val="000000"/>
                    </a:solidFill>
                    <a:latin typeface="宋体" panose="02010600030101010101" pitchFamily="2" charset="-122"/>
                    <a:cs typeface="Times New Roman" panose="02020603050405020304" pitchFamily="18" charset="0"/>
                  </a:rPr>
                  <a:t>.</a:t>
                </a:r>
                <a:endParaRPr lang="zh-CN" altLang="zh-CN" sz="1200" dirty="0">
                  <a:solidFill>
                    <a:srgbClr val="000000"/>
                  </a:solidFill>
                  <a:cs typeface="Times New Roman" panose="02020603050405020304" pitchFamily="18" charset="0"/>
                </a:endParaRPr>
              </a:p>
            </p:txBody>
          </p:sp>
        </mc:Choice>
        <mc:Fallback>
          <p:sp>
            <p:nvSpPr>
              <p:cNvPr id="5" name="矩形 4"/>
              <p:cNvSpPr>
                <a:spLocks noRot="1" noChangeAspect="1" noMove="1" noResize="1" noEditPoints="1" noAdjustHandles="1" noChangeArrowheads="1" noChangeShapeType="1" noTextEdit="1"/>
              </p:cNvSpPr>
              <p:nvPr/>
            </p:nvSpPr>
            <p:spPr>
              <a:xfrm>
                <a:off x="360854" y="4438291"/>
                <a:ext cx="11485848" cy="1711325"/>
              </a:xfrm>
              <a:prstGeom prst="rect">
                <a:avLst/>
              </a:prstGeom>
              <a:blipFill rotWithShape="1">
                <a:blip r:embed="rId4"/>
                <a:stretch>
                  <a:fillRect l="-2" t="-1797" r="1" b="16"/>
                </a:stretch>
              </a:blipFill>
            </p:spPr>
            <p:txBody>
              <a:bodyPr/>
              <a:lstStyle/>
              <a:p>
                <a:r>
                  <a:rPr lang="zh-CN" altLang="en-US">
                    <a:noFill/>
                  </a:rPr>
                  <a:t> </a:t>
                </a:r>
              </a:p>
            </p:txBody>
          </p:sp>
        </mc:Fallback>
      </mc:AlternateContent>
      <p:pic>
        <p:nvPicPr>
          <p:cNvPr id="8" name="24xb14.jpg" descr="id:2147491644;FounderCES"/>
          <p:cNvPicPr/>
          <p:nvPr/>
        </p:nvPicPr>
        <p:blipFill>
          <a:blip r:embed="rId5"/>
          <a:stretch>
            <a:fillRect/>
          </a:stretch>
        </p:blipFill>
        <p:spPr>
          <a:xfrm>
            <a:off x="3646934" y="1963958"/>
            <a:ext cx="3286343" cy="207787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24答案.eps" descr="id:2147491701;FounderCES"/>
          <p:cNvPicPr/>
          <p:nvPr/>
        </p:nvPicPr>
        <p:blipFill>
          <a:blip r:embed="rId1"/>
          <a:stretch>
            <a:fillRect/>
          </a:stretch>
        </p:blipFill>
        <p:spPr>
          <a:xfrm>
            <a:off x="406574" y="1484784"/>
            <a:ext cx="840740" cy="299720"/>
          </a:xfrm>
          <a:prstGeom prst="rect">
            <a:avLst/>
          </a:prstGeom>
        </p:spPr>
      </p:pic>
      <p:sp>
        <p:nvSpPr>
          <p:cNvPr id="4" name="内容占位符 3"/>
          <p:cNvSpPr>
            <a:spLocks noGrp="1"/>
          </p:cNvSpPr>
          <p:nvPr>
            <p:ph idx="1"/>
          </p:nvPr>
        </p:nvSpPr>
        <p:spPr>
          <a:xfrm>
            <a:off x="360854" y="764704"/>
            <a:ext cx="11485848" cy="576248"/>
          </a:xfrm>
        </p:spPr>
        <p:txBody>
          <a:bodyPr/>
          <a:lstStyle/>
          <a:p>
            <a:pPr hangingPunct="0">
              <a:spcAft>
                <a:spcPts val="0"/>
              </a:spcAft>
              <a:tabLst>
                <a:tab pos="630110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到</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b="1" dirty="0">
                <a:solidFill>
                  <a:srgbClr val="000000"/>
                </a:solidFill>
                <a:ea typeface="华文新魏" panose="0201080004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的时间内，振子通过的路程为多大</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1486694" y="1412776"/>
            <a:ext cx="962123" cy="461665"/>
          </a:xfrm>
          <a:prstGeom prst="rect">
            <a:avLst/>
          </a:prstGeom>
        </p:spPr>
        <p:txBody>
          <a:bodyPr wrap="none">
            <a:spAutoFit/>
          </a:bodyPr>
          <a:lstStyle/>
          <a:p>
            <a:r>
              <a:rPr lang="en-US" altLang="zh-CN" sz="2400" smtClean="0">
                <a:solidFill>
                  <a:srgbClr val="000000"/>
                </a:solidFill>
              </a:rPr>
              <a:t>34 cm</a:t>
            </a:r>
            <a:endParaRPr lang="zh-CN" altLang="en-US"/>
          </a:p>
        </p:txBody>
      </p:sp>
      <p:pic>
        <p:nvPicPr>
          <p:cNvPr id="5" name="24解析.eps" descr="id:2147491694;FounderCES"/>
          <p:cNvPicPr/>
          <p:nvPr/>
        </p:nvPicPr>
        <p:blipFill>
          <a:blip r:embed="rId2"/>
          <a:stretch>
            <a:fillRect/>
          </a:stretch>
        </p:blipFill>
        <p:spPr>
          <a:xfrm>
            <a:off x="414063" y="5028735"/>
            <a:ext cx="764309" cy="272473"/>
          </a:xfrm>
          <a:prstGeom prst="rect">
            <a:avLst/>
          </a:prstGeom>
        </p:spPr>
      </p:pic>
      <mc:AlternateContent xmlns:mc="http://schemas.openxmlformats.org/markup-compatibility/2006">
        <mc:Choice xmlns:a14="http://schemas.microsoft.com/office/drawing/2010/main" Requires="a14">
          <p:sp>
            <p:nvSpPr>
              <p:cNvPr id="3" name="矩形 2"/>
              <p:cNvSpPr/>
              <p:nvPr/>
            </p:nvSpPr>
            <p:spPr>
              <a:xfrm>
                <a:off x="262558" y="4649311"/>
                <a:ext cx="11584144" cy="1443985"/>
              </a:xfrm>
              <a:prstGeom prst="rect">
                <a:avLst/>
              </a:prstGeom>
            </p:spPr>
            <p:txBody>
              <a:bodyPr wrap="square">
                <a:spAutoFit/>
              </a:bodyPr>
              <a:lstStyle/>
              <a:p>
                <a:pPr algn="just">
                  <a:lnSpc>
                    <a:spcPct val="150000"/>
                  </a:lnSpc>
                  <a:spcAft>
                    <a:spcPts val="0"/>
                  </a:spcAft>
                  <a:tabLst>
                    <a:tab pos="6301105" algn="l"/>
                  </a:tabLst>
                </a:pPr>
                <a:r>
                  <a:rPr lang="en-US" altLang="zh-CN" sz="2400" smtClean="0">
                    <a:solidFill>
                      <a:srgbClr val="000000"/>
                    </a:solidFill>
                    <a:ea typeface="楷体" panose="02010609060101010101" pitchFamily="49" charset="-122"/>
                    <a:cs typeface="Times New Roman" panose="02020603050405020304" pitchFamily="18" charset="0"/>
                  </a:rPr>
                  <a:t>               </a:t>
                </a:r>
                <a:r>
                  <a:rPr lang="zh-CN" altLang="zh-CN" sz="2400" smtClean="0">
                    <a:solidFill>
                      <a:srgbClr val="000000"/>
                    </a:solidFill>
                    <a:ea typeface="楷体" panose="02010609060101010101" pitchFamily="49" charset="-122"/>
                    <a:cs typeface="Times New Roman" panose="02020603050405020304" pitchFamily="18" charset="0"/>
                  </a:rPr>
                  <a:t>时间</a:t>
                </a:r>
                <a:r>
                  <a:rPr lang="zh-CN" altLang="zh-CN" sz="2400">
                    <a:solidFill>
                      <a:srgbClr val="000000"/>
                    </a:solidFill>
                    <a:ea typeface="楷体" panose="02010609060101010101" pitchFamily="49" charset="-122"/>
                    <a:cs typeface="Times New Roman" panose="02020603050405020304" pitchFamily="18" charset="0"/>
                  </a:rPr>
                  <a:t>为</a:t>
                </a:r>
                <a:r>
                  <a:rPr lang="en-US" altLang="zh-CN" sz="2400">
                    <a:solidFill>
                      <a:srgbClr val="000000"/>
                    </a:solidFill>
                    <a:cs typeface="Times New Roman" panose="02020603050405020304" pitchFamily="18" charset="0"/>
                  </a:rPr>
                  <a:t>Δ</a:t>
                </a:r>
                <a:r>
                  <a:rPr lang="en-US" altLang="zh-CN" sz="2400" i="1">
                    <a:solidFill>
                      <a:srgbClr val="000000"/>
                    </a:solidFill>
                    <a:cs typeface="Times New Roman" panose="02020603050405020304" pitchFamily="18" charset="0"/>
                  </a:rPr>
                  <a:t>t</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8</a:t>
                </a:r>
                <a:r>
                  <a:rPr lang="en-US" altLang="zh-CN" sz="2400">
                    <a:solidFill>
                      <a:srgbClr val="000000"/>
                    </a:solidFill>
                    <a:latin typeface="+mn-lt"/>
                    <a:cs typeface="Times New Roman" panose="02020603050405020304" pitchFamily="18" charset="0"/>
                  </a:rPr>
                  <a:t>.5</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10</a:t>
                </a:r>
                <a:r>
                  <a:rPr lang="zh-CN" altLang="zh-CN" sz="2400" baseline="30000">
                    <a:solidFill>
                      <a:srgbClr val="000000"/>
                    </a:solidFill>
                    <a:cs typeface="Times New Roman" panose="02020603050405020304" pitchFamily="18" charset="0"/>
                  </a:rPr>
                  <a:t>－</a:t>
                </a:r>
                <a:r>
                  <a:rPr lang="en-US" altLang="zh-CN" sz="2400" baseline="30000">
                    <a:solidFill>
                      <a:srgbClr val="000000"/>
                    </a:solidFill>
                    <a:cs typeface="Times New Roman" panose="02020603050405020304" pitchFamily="18" charset="0"/>
                  </a:rPr>
                  <a:t>2</a:t>
                </a:r>
                <a:r>
                  <a:rPr lang="en-US" altLang="zh-CN" sz="2400">
                    <a:solidFill>
                      <a:srgbClr val="000000"/>
                    </a:solidFill>
                    <a:cs typeface="Times New Roman" panose="02020603050405020304" pitchFamily="18" charset="0"/>
                  </a:rPr>
                  <a:t>s</a:t>
                </a:r>
                <a:r>
                  <a:rPr lang="zh-CN" altLang="zh-CN" sz="240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𝟏𝟕</m:t>
                        </m:r>
                      </m:num>
                      <m:den>
                        <m:r>
                          <a:rPr lang="en-US" altLang="zh-CN" sz="2400" i="1">
                            <a:solidFill>
                              <a:srgbClr val="000000"/>
                            </a:solidFill>
                            <a:latin typeface="Cambria Math" panose="02040503050406030204" pitchFamily="18" charset="0"/>
                            <a:cs typeface="Times New Roman" panose="02020603050405020304" pitchFamily="18" charset="0"/>
                          </a:rPr>
                          <m:t>𝟒</m:t>
                        </m:r>
                      </m:den>
                    </m:f>
                  </m:oMath>
                </a14:m>
                <a:r>
                  <a:rPr lang="en-US" altLang="zh-CN" sz="2400" i="1">
                    <a:solidFill>
                      <a:srgbClr val="000000"/>
                    </a:solidFill>
                    <a:cs typeface="Times New Roman" panose="02020603050405020304" pitchFamily="18" charset="0"/>
                  </a:rPr>
                  <a:t>T</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所以振子通过的路程为</a:t>
                </a:r>
                <a:r>
                  <a:rPr lang="en-US" altLang="zh-CN" sz="2400" i="1">
                    <a:solidFill>
                      <a:srgbClr val="000000"/>
                    </a:solidFill>
                    <a:cs typeface="Times New Roman" panose="02020603050405020304" pitchFamily="18" charset="0"/>
                  </a:rPr>
                  <a:t>s</a:t>
                </a:r>
                <a:r>
                  <a:rPr lang="zh-CN" altLang="zh-CN" sz="240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𝟏𝟕</m:t>
                        </m:r>
                      </m:num>
                      <m:den>
                        <m:r>
                          <a:rPr lang="en-US" altLang="zh-CN" sz="2400" i="1">
                            <a:solidFill>
                              <a:srgbClr val="000000"/>
                            </a:solidFill>
                            <a:latin typeface="Cambria Math" panose="02040503050406030204" pitchFamily="18" charset="0"/>
                            <a:cs typeface="Times New Roman" panose="02020603050405020304" pitchFamily="18" charset="0"/>
                          </a:rPr>
                          <m:t>𝟒</m:t>
                        </m:r>
                      </m:den>
                    </m:f>
                  </m:oMath>
                </a14:m>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4</a:t>
                </a:r>
                <a:r>
                  <a:rPr lang="en-US" altLang="zh-CN" sz="2400" i="1">
                    <a:solidFill>
                      <a:srgbClr val="000000"/>
                    </a:solidFill>
                    <a:cs typeface="Times New Roman" panose="02020603050405020304" pitchFamily="18" charset="0"/>
                  </a:rPr>
                  <a:t>A</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17</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2cm</a:t>
                </a:r>
                <a:r>
                  <a:rPr lang="zh-CN" altLang="zh-CN" sz="2400">
                    <a:solidFill>
                      <a:srgbClr val="000000"/>
                    </a:solidFill>
                    <a:cs typeface="Times New Roman" panose="02020603050405020304" pitchFamily="18" charset="0"/>
                  </a:rPr>
                  <a:t>＝</a:t>
                </a:r>
                <a:r>
                  <a:rPr lang="en-US" altLang="zh-CN" sz="2400" smtClean="0">
                    <a:solidFill>
                      <a:srgbClr val="000000"/>
                    </a:solidFill>
                    <a:cs typeface="Times New Roman" panose="02020603050405020304" pitchFamily="18" charset="0"/>
                  </a:rPr>
                  <a:t>34 cm</a:t>
                </a:r>
                <a:r>
                  <a:rPr lang="en-US" altLang="zh-CN" sz="2400">
                    <a:solidFill>
                      <a:srgbClr val="000000"/>
                    </a:solidFill>
                    <a:latin typeface="宋体" panose="02010600030101010101" pitchFamily="2" charset="-122"/>
                    <a:cs typeface="Times New Roman" panose="02020603050405020304" pitchFamily="18" charset="0"/>
                  </a:rPr>
                  <a:t>.</a:t>
                </a:r>
                <a:endParaRPr lang="zh-CN" altLang="zh-CN" sz="1200">
                  <a:solidFill>
                    <a:srgbClr val="000000"/>
                  </a:solidFill>
                  <a:cs typeface="Times New Roman" panose="02020603050405020304" pitchFamily="18" charset="0"/>
                </a:endParaRPr>
              </a:p>
            </p:txBody>
          </p:sp>
        </mc:Choice>
        <mc:Fallback>
          <p:sp>
            <p:nvSpPr>
              <p:cNvPr id="3" name="矩形 2"/>
              <p:cNvSpPr>
                <a:spLocks noRot="1" noChangeAspect="1" noMove="1" noResize="1" noEditPoints="1" noAdjustHandles="1" noChangeArrowheads="1" noChangeShapeType="1" noTextEdit="1"/>
              </p:cNvSpPr>
              <p:nvPr/>
            </p:nvSpPr>
            <p:spPr>
              <a:xfrm>
                <a:off x="262558" y="4649311"/>
                <a:ext cx="11584144" cy="1443985"/>
              </a:xfrm>
              <a:prstGeom prst="rect">
                <a:avLst/>
              </a:prstGeom>
              <a:blipFill rotWithShape="1">
                <a:blip r:embed="rId3"/>
                <a:stretch>
                  <a:fillRect l="-3" t="-2144" r="1" b="33"/>
                </a:stretch>
              </a:blipFill>
            </p:spPr>
            <p:txBody>
              <a:bodyPr/>
              <a:lstStyle/>
              <a:p>
                <a:r>
                  <a:rPr lang="zh-CN" altLang="en-US">
                    <a:noFill/>
                  </a:rPr>
                  <a:t> </a:t>
                </a:r>
              </a:p>
            </p:txBody>
          </p:sp>
        </mc:Fallback>
      </mc:AlternateContent>
      <p:pic>
        <p:nvPicPr>
          <p:cNvPr id="8" name="24xb14.jpg" descr="id:2147491644;FounderCES"/>
          <p:cNvPicPr/>
          <p:nvPr/>
        </p:nvPicPr>
        <p:blipFill>
          <a:blip r:embed="rId4"/>
          <a:stretch>
            <a:fillRect/>
          </a:stretch>
        </p:blipFill>
        <p:spPr>
          <a:xfrm>
            <a:off x="3718942" y="2105624"/>
            <a:ext cx="3286343" cy="207787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24答案.eps" descr="id:2147491701;FounderCES"/>
          <p:cNvPicPr/>
          <p:nvPr/>
        </p:nvPicPr>
        <p:blipFill>
          <a:blip r:embed="rId1"/>
          <a:stretch>
            <a:fillRect/>
          </a:stretch>
        </p:blipFill>
        <p:spPr>
          <a:xfrm>
            <a:off x="478582" y="2276872"/>
            <a:ext cx="840740" cy="299720"/>
          </a:xfrm>
          <a:prstGeom prst="rect">
            <a:avLst/>
          </a:prstGeom>
        </p:spPr>
      </p:pic>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686882"/>
                <a:ext cx="9118728" cy="1373966"/>
              </a:xfrm>
            </p:spPr>
            <p:txBody>
              <a:bodyPr/>
              <a:lstStyle/>
              <a:p>
                <a:pPr hangingPunct="0">
                  <a:spcAft>
                    <a:spcPts val="0"/>
                  </a:spcAft>
                  <a:tabLst>
                    <a:tab pos="630110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振子从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开始经过</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周期振动到平衡位置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某同学说再经过</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时间，运动位移大小是振幅的一半</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这种说法是否正确？请说明理由</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3"/>
              <p:cNvSpPr>
                <a:spLocks noRot="1" noChangeAspect="1" noMove="1" noResize="1" noEditPoints="1" noAdjustHandles="1" noChangeArrowheads="1" noChangeShapeType="1" noTextEdit="1"/>
              </p:cNvSpPr>
              <p:nvPr>
                <p:ph idx="1"/>
              </p:nvPr>
            </p:nvSpPr>
            <p:spPr>
              <a:xfrm>
                <a:off x="360854" y="686882"/>
                <a:ext cx="9118728" cy="1373966"/>
              </a:xfrm>
              <a:blipFill rotWithShape="1">
                <a:blip r:embed="rId2"/>
                <a:stretch>
                  <a:fillRect l="-2" t="-33" r="3" b="-73"/>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2" name="矩形 1"/>
              <p:cNvSpPr/>
              <p:nvPr/>
            </p:nvSpPr>
            <p:spPr>
              <a:xfrm>
                <a:off x="1486694" y="2060848"/>
                <a:ext cx="9289032" cy="700320"/>
              </a:xfrm>
              <a:prstGeom prst="rect">
                <a:avLst/>
              </a:prstGeom>
            </p:spPr>
            <p:txBody>
              <a:bodyPr wrap="square">
                <a:spAutoFit/>
              </a:bodyPr>
              <a:lstStyle/>
              <a:p>
                <a:pPr algn="just">
                  <a:lnSpc>
                    <a:spcPct val="150000"/>
                  </a:lnSpc>
                  <a:spcAft>
                    <a:spcPts val="0"/>
                  </a:spcAft>
                  <a:tabLst>
                    <a:tab pos="6301105" algn="l"/>
                  </a:tabLst>
                </a:pPr>
                <a:r>
                  <a:rPr lang="zh-CN" altLang="zh-CN" sz="2400" dirty="0" smtClean="0">
                    <a:solidFill>
                      <a:srgbClr val="000000"/>
                    </a:solidFill>
                    <a:ea typeface="楷体" panose="02010609060101010101" pitchFamily="49" charset="-122"/>
                    <a:cs typeface="Times New Roman" panose="02020603050405020304" pitchFamily="18" charset="0"/>
                  </a:rPr>
                  <a:t>该同学的说法错误</a:t>
                </a:r>
                <a:r>
                  <a:rPr lang="zh-CN" altLang="zh-CN" sz="2400" dirty="0">
                    <a:solidFill>
                      <a:srgbClr val="000000"/>
                    </a:solidFill>
                    <a:cs typeface="Times New Roman" panose="02020603050405020304" pitchFamily="18" charset="0"/>
                  </a:rPr>
                  <a:t>，</a:t>
                </a:r>
                <a:r>
                  <a:rPr lang="zh-CN" altLang="zh-CN" sz="2400" dirty="0">
                    <a:solidFill>
                      <a:srgbClr val="000000"/>
                    </a:solidFill>
                    <a:ea typeface="楷体" panose="02010609060101010101" pitchFamily="49" charset="-122"/>
                    <a:cs typeface="Times New Roman" panose="02020603050405020304" pitchFamily="18" charset="0"/>
                  </a:rPr>
                  <a:t>此时振子的位移为</a:t>
                </a:r>
                <a14:m>
                  <m:oMath xmlns:m="http://schemas.openxmlformats.org/officeDocument/2006/math">
                    <m:rad>
                      <m:radPr>
                        <m:degHide m:val="on"/>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sz="2400" i="1">
                            <a:solidFill>
                              <a:srgbClr val="000000"/>
                            </a:solidFill>
                            <a:latin typeface="Cambria Math" panose="02040503050406030204" pitchFamily="18" charset="0"/>
                            <a:cs typeface="Times New Roman" panose="02020603050405020304" pitchFamily="18" charset="0"/>
                          </a:rPr>
                          <m:t>𝟐</m:t>
                        </m:r>
                      </m:e>
                    </m:rad>
                  </m:oMath>
                </a14:m>
                <a:r>
                  <a:rPr lang="en-US" altLang="zh-CN" sz="2400" dirty="0" smtClean="0">
                    <a:solidFill>
                      <a:srgbClr val="000000"/>
                    </a:solidFill>
                    <a:cs typeface="Times New Roman" panose="02020603050405020304" pitchFamily="18" charset="0"/>
                  </a:rPr>
                  <a:t> cm</a:t>
                </a:r>
                <a:r>
                  <a:rPr lang="zh-CN" altLang="zh-CN" sz="2400" dirty="0">
                    <a:solidFill>
                      <a:srgbClr val="000000"/>
                    </a:solidFill>
                    <a:cs typeface="Times New Roman" panose="02020603050405020304" pitchFamily="18" charset="0"/>
                  </a:rPr>
                  <a:t>，</a:t>
                </a:r>
                <a:r>
                  <a:rPr lang="zh-CN" altLang="zh-CN" sz="2400" dirty="0">
                    <a:solidFill>
                      <a:srgbClr val="000000"/>
                    </a:solidFill>
                    <a:ea typeface="楷体" panose="02010609060101010101" pitchFamily="49" charset="-122"/>
                    <a:cs typeface="Times New Roman" panose="02020603050405020304" pitchFamily="18" charset="0"/>
                  </a:rPr>
                  <a:t>不等于振幅的一半</a:t>
                </a:r>
                <a:r>
                  <a:rPr lang="en-US" altLang="zh-CN" sz="2400" dirty="0">
                    <a:solidFill>
                      <a:srgbClr val="000000"/>
                    </a:solidFill>
                    <a:latin typeface="宋体" panose="02010600030101010101" pitchFamily="2" charset="-122"/>
                    <a:cs typeface="Times New Roman" panose="02020603050405020304" pitchFamily="18" charset="0"/>
                  </a:rPr>
                  <a:t>.</a:t>
                </a:r>
                <a:endParaRPr lang="zh-CN" altLang="zh-CN" sz="1200" dirty="0">
                  <a:solidFill>
                    <a:srgbClr val="000000"/>
                  </a:solidFill>
                  <a:cs typeface="Times New Roman" panose="02020603050405020304" pitchFamily="18" charset="0"/>
                </a:endParaRPr>
              </a:p>
            </p:txBody>
          </p:sp>
        </mc:Choice>
        <mc:Fallback>
          <p:sp>
            <p:nvSpPr>
              <p:cNvPr id="2" name="矩形 1"/>
              <p:cNvSpPr>
                <a:spLocks noRot="1" noChangeAspect="1" noMove="1" noResize="1" noEditPoints="1" noAdjustHandles="1" noChangeArrowheads="1" noChangeShapeType="1" noTextEdit="1"/>
              </p:cNvSpPr>
              <p:nvPr/>
            </p:nvSpPr>
            <p:spPr>
              <a:xfrm>
                <a:off x="1486694" y="2060848"/>
                <a:ext cx="9289032" cy="700320"/>
              </a:xfrm>
              <a:prstGeom prst="rect">
                <a:avLst/>
              </a:prstGeom>
              <a:blipFill rotWithShape="1">
                <a:blip r:embed="rId3"/>
                <a:stretch>
                  <a:fillRect l="-2" t="-39" r="4" b="27"/>
                </a:stretch>
              </a:blipFill>
            </p:spPr>
            <p:txBody>
              <a:bodyPr/>
              <a:lstStyle/>
              <a:p>
                <a:r>
                  <a:rPr lang="zh-CN" altLang="en-US">
                    <a:noFill/>
                  </a:rPr>
                  <a:t> </a:t>
                </a:r>
              </a:p>
            </p:txBody>
          </p:sp>
        </mc:Fallback>
      </mc:AlternateContent>
      <p:pic>
        <p:nvPicPr>
          <p:cNvPr id="5" name="24解析.eps" descr="id:2147491694;FounderCES"/>
          <p:cNvPicPr/>
          <p:nvPr/>
        </p:nvPicPr>
        <p:blipFill>
          <a:blip r:embed="rId4"/>
          <a:stretch>
            <a:fillRect/>
          </a:stretch>
        </p:blipFill>
        <p:spPr>
          <a:xfrm>
            <a:off x="478582" y="2902128"/>
            <a:ext cx="764309" cy="272473"/>
          </a:xfrm>
          <a:prstGeom prst="rect">
            <a:avLst/>
          </a:prstGeom>
        </p:spPr>
      </p:pic>
      <mc:AlternateContent xmlns:mc="http://schemas.openxmlformats.org/markup-compatibility/2006">
        <mc:Choice xmlns:a14="http://schemas.microsoft.com/office/drawing/2010/main" Requires="a14">
          <p:sp>
            <p:nvSpPr>
              <p:cNvPr id="3" name="矩形 2"/>
              <p:cNvSpPr/>
              <p:nvPr/>
            </p:nvSpPr>
            <p:spPr>
              <a:xfrm>
                <a:off x="360854" y="2564904"/>
                <a:ext cx="11485848" cy="2459990"/>
              </a:xfrm>
              <a:prstGeom prst="rect">
                <a:avLst/>
              </a:prstGeom>
            </p:spPr>
            <p:txBody>
              <a:bodyPr wrap="square">
                <a:spAutoFit/>
              </a:bodyPr>
              <a:lstStyle/>
              <a:p>
                <a:pPr algn="just">
                  <a:lnSpc>
                    <a:spcPct val="150000"/>
                  </a:lnSpc>
                  <a:spcAft>
                    <a:spcPts val="0"/>
                  </a:spcAft>
                  <a:tabLst>
                    <a:tab pos="6301105" algn="l"/>
                  </a:tabLst>
                </a:pPr>
                <a:r>
                  <a:rPr lang="en-US" altLang="zh-CN" sz="2400" dirty="0" smtClean="0">
                    <a:solidFill>
                      <a:srgbClr val="000000"/>
                    </a:solidFill>
                    <a:uFill>
                      <a:solidFill>
                        <a:srgbClr val="00FFFF"/>
                      </a:solidFill>
                    </a:uFill>
                    <a:ea typeface="楷体" panose="02010609060101010101" pitchFamily="49" charset="-122"/>
                    <a:cs typeface="Times New Roman" panose="02020603050405020304" pitchFamily="18" charset="0"/>
                  </a:rPr>
                  <a:t>              </a:t>
                </a:r>
                <a:r>
                  <a:rPr lang="zh-CN" altLang="zh-CN" sz="2400" u="wavy" dirty="0" smtClean="0">
                    <a:solidFill>
                      <a:srgbClr val="000000"/>
                    </a:solidFill>
                    <a:uFill>
                      <a:solidFill>
                        <a:srgbClr val="00FFFF"/>
                      </a:solidFill>
                    </a:uFill>
                    <a:ea typeface="楷体" panose="02010609060101010101" pitchFamily="49" charset="-122"/>
                    <a:cs typeface="Times New Roman" panose="02020603050405020304" pitchFamily="18" charset="0"/>
                  </a:rPr>
                  <a:t>由</a:t>
                </a:r>
                <a:r>
                  <a:rPr lang="zh-CN" altLang="zh-CN" sz="2400" u="wavy" dirty="0">
                    <a:solidFill>
                      <a:srgbClr val="000000"/>
                    </a:solidFill>
                    <a:uFill>
                      <a:solidFill>
                        <a:srgbClr val="00FFFF"/>
                      </a:solidFill>
                    </a:uFill>
                    <a:ea typeface="楷体" panose="02010609060101010101" pitchFamily="49" charset="-122"/>
                    <a:cs typeface="Times New Roman" panose="02020603050405020304" pitchFamily="18" charset="0"/>
                  </a:rPr>
                  <a:t>图像可知</a:t>
                </a:r>
                <a:r>
                  <a:rPr lang="zh-CN" altLang="zh-CN" sz="2400" u="wavy" dirty="0">
                    <a:solidFill>
                      <a:srgbClr val="000000"/>
                    </a:solidFill>
                    <a:uFill>
                      <a:solidFill>
                        <a:srgbClr val="00FFFF"/>
                      </a:solidFill>
                    </a:uFill>
                    <a:cs typeface="Times New Roman" panose="02020603050405020304" pitchFamily="18" charset="0"/>
                  </a:rPr>
                  <a:t>，</a:t>
                </a:r>
                <a:r>
                  <a:rPr lang="zh-CN" altLang="zh-CN" sz="2400" u="wavy" dirty="0">
                    <a:solidFill>
                      <a:srgbClr val="000000"/>
                    </a:solidFill>
                    <a:uFill>
                      <a:solidFill>
                        <a:srgbClr val="00FFFF"/>
                      </a:solidFill>
                    </a:uFill>
                    <a:ea typeface="楷体" panose="02010609060101010101" pitchFamily="49" charset="-122"/>
                    <a:cs typeface="Times New Roman" panose="02020603050405020304" pitchFamily="18" charset="0"/>
                  </a:rPr>
                  <a:t>振子从</a:t>
                </a:r>
                <a:r>
                  <a:rPr lang="en-US" altLang="zh-CN" sz="2400" i="1" u="wavy" dirty="0">
                    <a:solidFill>
                      <a:srgbClr val="000000"/>
                    </a:solidFill>
                    <a:uFill>
                      <a:solidFill>
                        <a:srgbClr val="00FFFF"/>
                      </a:solidFill>
                    </a:uFill>
                    <a:cs typeface="Times New Roman" panose="02020603050405020304" pitchFamily="18" charset="0"/>
                  </a:rPr>
                  <a:t>t</a:t>
                </a:r>
                <a:r>
                  <a:rPr lang="zh-CN" altLang="zh-CN" sz="2400" u="wavy" dirty="0">
                    <a:solidFill>
                      <a:srgbClr val="000000"/>
                    </a:solidFill>
                    <a:uFill>
                      <a:solidFill>
                        <a:srgbClr val="00FFFF"/>
                      </a:solidFill>
                    </a:uFill>
                    <a:cs typeface="Times New Roman" panose="02020603050405020304" pitchFamily="18" charset="0"/>
                  </a:rPr>
                  <a:t>＝</a:t>
                </a:r>
                <a:r>
                  <a:rPr lang="en-US" altLang="zh-CN" sz="2400" u="wavy" dirty="0">
                    <a:solidFill>
                      <a:srgbClr val="000000"/>
                    </a:solidFill>
                    <a:uFill>
                      <a:solidFill>
                        <a:srgbClr val="00FFFF"/>
                      </a:solidFill>
                    </a:uFill>
                    <a:cs typeface="Times New Roman" panose="02020603050405020304" pitchFamily="18" charset="0"/>
                  </a:rPr>
                  <a:t>0</a:t>
                </a:r>
                <a:r>
                  <a:rPr lang="zh-CN" altLang="zh-CN" sz="2400" u="wavy" dirty="0">
                    <a:solidFill>
                      <a:srgbClr val="000000"/>
                    </a:solidFill>
                    <a:uFill>
                      <a:solidFill>
                        <a:srgbClr val="00FFFF"/>
                      </a:solidFill>
                    </a:uFill>
                    <a:ea typeface="楷体" panose="02010609060101010101" pitchFamily="49" charset="-122"/>
                    <a:cs typeface="Times New Roman" panose="02020603050405020304" pitchFamily="18" charset="0"/>
                  </a:rPr>
                  <a:t>开始经过</a:t>
                </a:r>
                <a14:m>
                  <m:oMath xmlns:m="http://schemas.openxmlformats.org/officeDocument/2006/math">
                    <m:f>
                      <m:fPr>
                        <m:ctrlPr>
                          <a:rPr lang="zh-CN" altLang="zh-CN" sz="2400" i="1" u="wavy">
                            <a:solidFill>
                              <a:srgbClr val="000000"/>
                            </a:solidFill>
                            <a:uFill>
                              <a:solidFill>
                                <a:srgbClr val="00FFFF"/>
                              </a:solidFill>
                            </a:u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u="wavy">
                            <a:solidFill>
                              <a:srgbClr val="000000"/>
                            </a:solidFill>
                            <a:uFill>
                              <a:solidFill>
                                <a:srgbClr val="00FFFF"/>
                              </a:solidFill>
                            </a:uFill>
                            <a:latin typeface="Cambria Math" panose="02040503050406030204" pitchFamily="18" charset="0"/>
                            <a:cs typeface="Times New Roman" panose="02020603050405020304" pitchFamily="18" charset="0"/>
                          </a:rPr>
                          <m:t>𝑻</m:t>
                        </m:r>
                      </m:num>
                      <m:den>
                        <m:r>
                          <a:rPr lang="en-US" altLang="zh-CN" sz="2400" i="1" u="wavy">
                            <a:solidFill>
                              <a:srgbClr val="000000"/>
                            </a:solidFill>
                            <a:uFill>
                              <a:solidFill>
                                <a:srgbClr val="00FFFF"/>
                              </a:solidFill>
                            </a:uFill>
                            <a:latin typeface="Cambria Math" panose="02040503050406030204" pitchFamily="18" charset="0"/>
                            <a:cs typeface="Times New Roman" panose="02020603050405020304" pitchFamily="18" charset="0"/>
                          </a:rPr>
                          <m:t>𝟒</m:t>
                        </m:r>
                      </m:den>
                    </m:f>
                  </m:oMath>
                </a14:m>
                <a:r>
                  <a:rPr lang="zh-CN" altLang="zh-CN" sz="2400" u="wavy" dirty="0">
                    <a:solidFill>
                      <a:srgbClr val="000000"/>
                    </a:solidFill>
                    <a:uFill>
                      <a:solidFill>
                        <a:srgbClr val="00FFFF"/>
                      </a:solidFill>
                    </a:uFill>
                    <a:ea typeface="楷体" panose="02010609060101010101" pitchFamily="49" charset="-122"/>
                    <a:cs typeface="Times New Roman" panose="02020603050405020304" pitchFamily="18" charset="0"/>
                  </a:rPr>
                  <a:t>周期振动到平衡位置</a:t>
                </a:r>
                <a:r>
                  <a:rPr lang="en-US" altLang="zh-CN" sz="2400" u="wavy" dirty="0">
                    <a:solidFill>
                      <a:srgbClr val="000000"/>
                    </a:solidFill>
                    <a:uFill>
                      <a:solidFill>
                        <a:srgbClr val="00FFFF"/>
                      </a:solidFill>
                    </a:uFill>
                    <a:latin typeface="宋体" panose="02010600030101010101" pitchFamily="2" charset="-122"/>
                    <a:cs typeface="Times New Roman" panose="02020603050405020304" pitchFamily="18" charset="0"/>
                  </a:rPr>
                  <a:t>.</a:t>
                </a:r>
                <a:r>
                  <a:rPr lang="zh-CN" altLang="zh-CN" sz="2400" u="wavy" dirty="0">
                    <a:solidFill>
                      <a:srgbClr val="000000"/>
                    </a:solidFill>
                    <a:uFill>
                      <a:solidFill>
                        <a:srgbClr val="00FFFF"/>
                      </a:solidFill>
                    </a:uFill>
                    <a:ea typeface="楷体" panose="02010609060101010101" pitchFamily="49" charset="-122"/>
                    <a:cs typeface="Times New Roman" panose="02020603050405020304" pitchFamily="18" charset="0"/>
                  </a:rPr>
                  <a:t>再经过</a:t>
                </a:r>
                <a14:m>
                  <m:oMath xmlns:m="http://schemas.openxmlformats.org/officeDocument/2006/math">
                    <m:f>
                      <m:fPr>
                        <m:ctrlPr>
                          <a:rPr lang="zh-CN" altLang="zh-CN" sz="2400" i="1" u="wavy">
                            <a:solidFill>
                              <a:srgbClr val="000000"/>
                            </a:solidFill>
                            <a:uFill>
                              <a:solidFill>
                                <a:srgbClr val="00FFFF"/>
                              </a:solidFill>
                            </a:u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u="wavy">
                            <a:solidFill>
                              <a:srgbClr val="000000"/>
                            </a:solidFill>
                            <a:uFill>
                              <a:solidFill>
                                <a:srgbClr val="00FFFF"/>
                              </a:solidFill>
                            </a:uFill>
                            <a:latin typeface="Cambria Math" panose="02040503050406030204" pitchFamily="18" charset="0"/>
                            <a:cs typeface="Times New Roman" panose="02020603050405020304" pitchFamily="18" charset="0"/>
                          </a:rPr>
                          <m:t>𝑻</m:t>
                        </m:r>
                      </m:num>
                      <m:den>
                        <m:r>
                          <a:rPr lang="en-US" altLang="zh-CN" sz="2400" i="1" u="wavy">
                            <a:solidFill>
                              <a:srgbClr val="000000"/>
                            </a:solidFill>
                            <a:uFill>
                              <a:solidFill>
                                <a:srgbClr val="00FFFF"/>
                              </a:solidFill>
                            </a:uFill>
                            <a:latin typeface="Cambria Math" panose="02040503050406030204" pitchFamily="18" charset="0"/>
                            <a:cs typeface="Times New Roman" panose="02020603050405020304" pitchFamily="18" charset="0"/>
                          </a:rPr>
                          <m:t>𝟖</m:t>
                        </m:r>
                      </m:den>
                    </m:f>
                  </m:oMath>
                </a14:m>
                <a:r>
                  <a:rPr lang="zh-CN" altLang="zh-CN" sz="2400" u="wavy" dirty="0">
                    <a:solidFill>
                      <a:srgbClr val="000000"/>
                    </a:solidFill>
                    <a:uFill>
                      <a:solidFill>
                        <a:srgbClr val="00FFFF"/>
                      </a:solidFill>
                    </a:uFill>
                    <a:ea typeface="楷体" panose="02010609060101010101" pitchFamily="49" charset="-122"/>
                    <a:cs typeface="Times New Roman" panose="02020603050405020304" pitchFamily="18" charset="0"/>
                  </a:rPr>
                  <a:t>时间</a:t>
                </a:r>
                <a:r>
                  <a:rPr lang="zh-CN" altLang="zh-CN" sz="2400" u="wavy" dirty="0">
                    <a:solidFill>
                      <a:srgbClr val="000000"/>
                    </a:solidFill>
                    <a:uFill>
                      <a:solidFill>
                        <a:srgbClr val="00FFFF"/>
                      </a:solidFill>
                    </a:uFill>
                    <a:cs typeface="Times New Roman" panose="02020603050405020304" pitchFamily="18" charset="0"/>
                  </a:rPr>
                  <a:t>，</a:t>
                </a:r>
                <a:r>
                  <a:rPr lang="zh-CN" altLang="zh-CN" sz="2400" u="wavy" dirty="0">
                    <a:solidFill>
                      <a:srgbClr val="000000"/>
                    </a:solidFill>
                    <a:uFill>
                      <a:solidFill>
                        <a:srgbClr val="00FFFF"/>
                      </a:solidFill>
                    </a:uFill>
                    <a:ea typeface="楷体" panose="02010609060101010101" pitchFamily="49" charset="-122"/>
                    <a:cs typeface="Times New Roman" panose="02020603050405020304" pitchFamily="18" charset="0"/>
                  </a:rPr>
                  <a:t>即</a:t>
                </a:r>
                <a:r>
                  <a:rPr lang="en-US" altLang="zh-CN" sz="2400" u="wavy" dirty="0">
                    <a:solidFill>
                      <a:srgbClr val="000000"/>
                    </a:solidFill>
                    <a:uFill>
                      <a:solidFill>
                        <a:srgbClr val="00FFFF"/>
                      </a:solidFill>
                    </a:uFill>
                    <a:ea typeface="楷体" panose="02010609060101010101" pitchFamily="49" charset="-122"/>
                    <a:cs typeface="Times New Roman" panose="02020603050405020304" pitchFamily="18" charset="0"/>
                  </a:rPr>
                  <a:t>    </a:t>
                </a:r>
                <a:r>
                  <a:rPr lang="en-US" altLang="zh-CN" sz="2400" i="1" u="wavy" dirty="0">
                    <a:solidFill>
                      <a:srgbClr val="000000"/>
                    </a:solidFill>
                    <a:uFill>
                      <a:solidFill>
                        <a:srgbClr val="00FFFF"/>
                      </a:solidFill>
                    </a:uFill>
                    <a:cs typeface="Times New Roman" panose="02020603050405020304" pitchFamily="18" charset="0"/>
                  </a:rPr>
                  <a:t>t</a:t>
                </a:r>
                <a:r>
                  <a:rPr lang="zh-CN" altLang="zh-CN" sz="2400" u="wavy" dirty="0">
                    <a:solidFill>
                      <a:srgbClr val="000000"/>
                    </a:solidFill>
                    <a:uFill>
                      <a:solidFill>
                        <a:srgbClr val="00FFFF"/>
                      </a:solidFill>
                    </a:uFill>
                    <a:cs typeface="Times New Roman" panose="02020603050405020304" pitchFamily="18" charset="0"/>
                  </a:rPr>
                  <a:t>＝</a:t>
                </a:r>
                <a14:m>
                  <m:oMath xmlns:m="http://schemas.openxmlformats.org/officeDocument/2006/math">
                    <m:f>
                      <m:fPr>
                        <m:ctrlPr>
                          <a:rPr lang="zh-CN" altLang="zh-CN" sz="2400" i="1" u="wavy">
                            <a:solidFill>
                              <a:srgbClr val="000000"/>
                            </a:solidFill>
                            <a:uFill>
                              <a:solidFill>
                                <a:srgbClr val="00FFFF"/>
                              </a:solidFill>
                            </a:u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u="wavy">
                            <a:solidFill>
                              <a:srgbClr val="000000"/>
                            </a:solidFill>
                            <a:uFill>
                              <a:solidFill>
                                <a:srgbClr val="00FFFF"/>
                              </a:solidFill>
                            </a:uFill>
                            <a:latin typeface="Cambria Math" panose="02040503050406030204" pitchFamily="18" charset="0"/>
                            <a:cs typeface="Times New Roman" panose="02020603050405020304" pitchFamily="18" charset="0"/>
                          </a:rPr>
                          <m:t>𝑻</m:t>
                        </m:r>
                      </m:num>
                      <m:den>
                        <m:r>
                          <a:rPr lang="en-US" altLang="zh-CN" sz="2400" i="1" u="wavy">
                            <a:solidFill>
                              <a:srgbClr val="000000"/>
                            </a:solidFill>
                            <a:uFill>
                              <a:solidFill>
                                <a:srgbClr val="00FFFF"/>
                              </a:solidFill>
                            </a:uFill>
                            <a:latin typeface="Cambria Math" panose="02040503050406030204" pitchFamily="18" charset="0"/>
                            <a:cs typeface="Times New Roman" panose="02020603050405020304" pitchFamily="18" charset="0"/>
                          </a:rPr>
                          <m:t>𝟒</m:t>
                        </m:r>
                      </m:den>
                    </m:f>
                  </m:oMath>
                </a14:m>
                <a:r>
                  <a:rPr lang="zh-CN" altLang="zh-CN" sz="2400" u="wavy" dirty="0">
                    <a:solidFill>
                      <a:srgbClr val="000000"/>
                    </a:solidFill>
                    <a:uFill>
                      <a:solidFill>
                        <a:srgbClr val="00FFFF"/>
                      </a:solidFill>
                    </a:uFill>
                    <a:cs typeface="Times New Roman" panose="02020603050405020304" pitchFamily="18" charset="0"/>
                  </a:rPr>
                  <a:t>＋</a:t>
                </a:r>
                <a14:m>
                  <m:oMath xmlns:m="http://schemas.openxmlformats.org/officeDocument/2006/math">
                    <m:f>
                      <m:fPr>
                        <m:ctrlPr>
                          <a:rPr lang="zh-CN" altLang="zh-CN" sz="2400" i="1" u="wavy">
                            <a:solidFill>
                              <a:srgbClr val="000000"/>
                            </a:solidFill>
                            <a:uFill>
                              <a:solidFill>
                                <a:srgbClr val="00FFFF"/>
                              </a:solidFill>
                            </a:u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u="wavy">
                            <a:solidFill>
                              <a:srgbClr val="000000"/>
                            </a:solidFill>
                            <a:uFill>
                              <a:solidFill>
                                <a:srgbClr val="00FFFF"/>
                              </a:solidFill>
                            </a:uFill>
                            <a:latin typeface="Cambria Math" panose="02040503050406030204" pitchFamily="18" charset="0"/>
                            <a:cs typeface="Times New Roman" panose="02020603050405020304" pitchFamily="18" charset="0"/>
                          </a:rPr>
                          <m:t>𝑻</m:t>
                        </m:r>
                      </m:num>
                      <m:den>
                        <m:r>
                          <a:rPr lang="en-US" altLang="zh-CN" sz="2400" i="1" u="wavy">
                            <a:solidFill>
                              <a:srgbClr val="000000"/>
                            </a:solidFill>
                            <a:uFill>
                              <a:solidFill>
                                <a:srgbClr val="00FFFF"/>
                              </a:solidFill>
                            </a:uFill>
                            <a:latin typeface="Cambria Math" panose="02040503050406030204" pitchFamily="18" charset="0"/>
                            <a:cs typeface="Times New Roman" panose="02020603050405020304" pitchFamily="18" charset="0"/>
                          </a:rPr>
                          <m:t>𝟖</m:t>
                        </m:r>
                      </m:den>
                    </m:f>
                  </m:oMath>
                </a14:m>
                <a:r>
                  <a:rPr lang="zh-CN" altLang="zh-CN" sz="2400" u="wavy" dirty="0">
                    <a:solidFill>
                      <a:srgbClr val="000000"/>
                    </a:solidFill>
                    <a:uFill>
                      <a:solidFill>
                        <a:srgbClr val="00FFFF"/>
                      </a:solidFill>
                    </a:uFill>
                    <a:cs typeface="Times New Roman" panose="02020603050405020304" pitchFamily="18" charset="0"/>
                  </a:rPr>
                  <a:t>＝</a:t>
                </a:r>
                <a14:m>
                  <m:oMath xmlns:m="http://schemas.openxmlformats.org/officeDocument/2006/math">
                    <m:f>
                      <m:fPr>
                        <m:ctrlPr>
                          <a:rPr lang="zh-CN" altLang="zh-CN" sz="2400" i="1" u="wavy">
                            <a:solidFill>
                              <a:srgbClr val="000000"/>
                            </a:solidFill>
                            <a:uFill>
                              <a:solidFill>
                                <a:srgbClr val="00FFFF"/>
                              </a:solidFill>
                            </a:u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u="wavy">
                            <a:solidFill>
                              <a:srgbClr val="000000"/>
                            </a:solidFill>
                            <a:uFill>
                              <a:solidFill>
                                <a:srgbClr val="00FFFF"/>
                              </a:solidFill>
                            </a:uFill>
                            <a:latin typeface="Cambria Math" panose="02040503050406030204" pitchFamily="18" charset="0"/>
                            <a:cs typeface="Times New Roman" panose="02020603050405020304" pitchFamily="18" charset="0"/>
                          </a:rPr>
                          <m:t>𝟑</m:t>
                        </m:r>
                        <m:r>
                          <a:rPr lang="en-US" altLang="zh-CN" sz="2400" i="1" u="wavy">
                            <a:solidFill>
                              <a:srgbClr val="000000"/>
                            </a:solidFill>
                            <a:uFill>
                              <a:solidFill>
                                <a:srgbClr val="00FFFF"/>
                              </a:solidFill>
                            </a:uFill>
                            <a:latin typeface="Cambria Math" panose="02040503050406030204" pitchFamily="18" charset="0"/>
                            <a:cs typeface="Times New Roman" panose="02020603050405020304" pitchFamily="18" charset="0"/>
                          </a:rPr>
                          <m:t>𝑻</m:t>
                        </m:r>
                      </m:num>
                      <m:den>
                        <m:r>
                          <a:rPr lang="en-US" altLang="zh-CN" sz="2400" i="1" u="wavy">
                            <a:solidFill>
                              <a:srgbClr val="000000"/>
                            </a:solidFill>
                            <a:uFill>
                              <a:solidFill>
                                <a:srgbClr val="00FFFF"/>
                              </a:solidFill>
                            </a:uFill>
                            <a:latin typeface="Cambria Math" panose="02040503050406030204" pitchFamily="18" charset="0"/>
                            <a:cs typeface="Times New Roman" panose="02020603050405020304" pitchFamily="18" charset="0"/>
                          </a:rPr>
                          <m:t>𝟖</m:t>
                        </m:r>
                      </m:den>
                    </m:f>
                  </m:oMath>
                </a14:m>
                <a:r>
                  <a:rPr lang="zh-CN" altLang="zh-CN" sz="2400" u="wavy" dirty="0">
                    <a:solidFill>
                      <a:srgbClr val="000000"/>
                    </a:solidFill>
                    <a:uFill>
                      <a:solidFill>
                        <a:srgbClr val="00FFFF"/>
                      </a:solidFill>
                    </a:uFill>
                    <a:cs typeface="Times New Roman" panose="02020603050405020304" pitchFamily="18" charset="0"/>
                  </a:rPr>
                  <a:t>＝</a:t>
                </a:r>
                <a:r>
                  <a:rPr lang="en-US" altLang="zh-CN" sz="2400" u="wavy" dirty="0">
                    <a:solidFill>
                      <a:srgbClr val="000000"/>
                    </a:solidFill>
                    <a:uFill>
                      <a:solidFill>
                        <a:srgbClr val="00FFFF"/>
                      </a:solidFill>
                    </a:uFill>
                    <a:cs typeface="Times New Roman" panose="02020603050405020304" pitchFamily="18" charset="0"/>
                  </a:rPr>
                  <a:t>0</a:t>
                </a:r>
                <a:r>
                  <a:rPr lang="en-US" altLang="zh-CN" sz="2400" u="wavy" dirty="0">
                    <a:solidFill>
                      <a:srgbClr val="000000"/>
                    </a:solidFill>
                    <a:uFill>
                      <a:solidFill>
                        <a:srgbClr val="00FFFF"/>
                      </a:solidFill>
                    </a:uFill>
                    <a:latin typeface="+mn-lt"/>
                    <a:cs typeface="Times New Roman" panose="02020603050405020304" pitchFamily="18" charset="0"/>
                  </a:rPr>
                  <a:t>.</a:t>
                </a:r>
                <a:r>
                  <a:rPr lang="en-US" altLang="zh-CN" sz="2400" u="wavy" dirty="0">
                    <a:solidFill>
                      <a:srgbClr val="000000"/>
                    </a:solidFill>
                    <a:uFill>
                      <a:solidFill>
                        <a:srgbClr val="00FFFF"/>
                      </a:solidFill>
                    </a:uFill>
                    <a:cs typeface="Times New Roman" panose="02020603050405020304" pitchFamily="18" charset="0"/>
                  </a:rPr>
                  <a:t>75</a:t>
                </a:r>
                <a:r>
                  <a:rPr lang="en-US" altLang="zh-CN" sz="2400" u="wavy" dirty="0">
                    <a:solidFill>
                      <a:srgbClr val="000000"/>
                    </a:solidFill>
                    <a:uFill>
                      <a:solidFill>
                        <a:srgbClr val="00FFFF"/>
                      </a:solidFill>
                    </a:uFill>
                    <a:latin typeface="宋体" panose="02010600030101010101" pitchFamily="2" charset="-122"/>
                    <a:cs typeface="Times New Roman" panose="02020603050405020304" pitchFamily="18" charset="0"/>
                  </a:rPr>
                  <a:t>×</a:t>
                </a:r>
                <a:r>
                  <a:rPr lang="en-US" altLang="zh-CN" sz="2400" u="wavy" dirty="0">
                    <a:solidFill>
                      <a:srgbClr val="000000"/>
                    </a:solidFill>
                    <a:uFill>
                      <a:solidFill>
                        <a:srgbClr val="00FFFF"/>
                      </a:solidFill>
                    </a:uFill>
                    <a:cs typeface="Times New Roman" panose="02020603050405020304" pitchFamily="18" charset="0"/>
                  </a:rPr>
                  <a:t>10</a:t>
                </a:r>
                <a:r>
                  <a:rPr lang="zh-CN" altLang="zh-CN" sz="2400" u="wavy" baseline="30000" dirty="0">
                    <a:solidFill>
                      <a:srgbClr val="000000"/>
                    </a:solidFill>
                    <a:uFill>
                      <a:solidFill>
                        <a:srgbClr val="00FFFF"/>
                      </a:solidFill>
                    </a:uFill>
                    <a:cs typeface="Times New Roman" panose="02020603050405020304" pitchFamily="18" charset="0"/>
                  </a:rPr>
                  <a:t>－</a:t>
                </a:r>
                <a:r>
                  <a:rPr lang="en-US" altLang="zh-CN" sz="2400" u="wavy" baseline="30000" dirty="0" smtClean="0">
                    <a:solidFill>
                      <a:srgbClr val="000000"/>
                    </a:solidFill>
                    <a:uFill>
                      <a:solidFill>
                        <a:srgbClr val="00FFFF"/>
                      </a:solidFill>
                    </a:uFill>
                    <a:cs typeface="Times New Roman" panose="02020603050405020304" pitchFamily="18" charset="0"/>
                  </a:rPr>
                  <a:t>2 </a:t>
                </a:r>
                <a:r>
                  <a:rPr lang="en-US" altLang="zh-CN" sz="2400" u="wavy" dirty="0" smtClean="0">
                    <a:solidFill>
                      <a:srgbClr val="000000"/>
                    </a:solidFill>
                    <a:uFill>
                      <a:solidFill>
                        <a:srgbClr val="00FFFF"/>
                      </a:solidFill>
                    </a:uFill>
                    <a:cs typeface="Times New Roman" panose="02020603050405020304" pitchFamily="18" charset="0"/>
                  </a:rPr>
                  <a:t>s</a:t>
                </a:r>
                <a:r>
                  <a:rPr lang="zh-CN" altLang="zh-CN" sz="2400" u="wavy" dirty="0">
                    <a:solidFill>
                      <a:srgbClr val="000000"/>
                    </a:solidFill>
                    <a:uFill>
                      <a:solidFill>
                        <a:srgbClr val="00FFFF"/>
                      </a:solidFill>
                    </a:uFill>
                    <a:cs typeface="Times New Roman" panose="02020603050405020304" pitchFamily="18" charset="0"/>
                  </a:rPr>
                  <a:t>，</a:t>
                </a:r>
                <a:r>
                  <a:rPr lang="zh-CN" altLang="zh-CN" sz="2400" u="wavy" dirty="0">
                    <a:solidFill>
                      <a:srgbClr val="000000"/>
                    </a:solidFill>
                    <a:uFill>
                      <a:solidFill>
                        <a:srgbClr val="00FFFF"/>
                      </a:solidFill>
                    </a:uFill>
                    <a:ea typeface="楷体" panose="02010609060101010101" pitchFamily="49" charset="-122"/>
                    <a:cs typeface="Times New Roman" panose="02020603050405020304" pitchFamily="18" charset="0"/>
                  </a:rPr>
                  <a:t>振子的位移大小为</a:t>
                </a:r>
                <a:r>
                  <a:rPr lang="en-US" altLang="zh-CN" sz="2400" i="1" u="wavy" dirty="0">
                    <a:solidFill>
                      <a:srgbClr val="000000"/>
                    </a:solidFill>
                    <a:uFill>
                      <a:solidFill>
                        <a:srgbClr val="00FFFF"/>
                      </a:solidFill>
                    </a:uFill>
                    <a:cs typeface="Times New Roman" panose="02020603050405020304" pitchFamily="18" charset="0"/>
                  </a:rPr>
                  <a:t>x</a:t>
                </a:r>
                <a:r>
                  <a:rPr lang="zh-CN" altLang="zh-CN" sz="2400" u="wavy" dirty="0">
                    <a:solidFill>
                      <a:srgbClr val="000000"/>
                    </a:solidFill>
                    <a:uFill>
                      <a:solidFill>
                        <a:srgbClr val="00FFFF"/>
                      </a:solidFill>
                    </a:uFill>
                    <a:cs typeface="Times New Roman" panose="02020603050405020304" pitchFamily="18" charset="0"/>
                  </a:rPr>
                  <a:t>＝</a:t>
                </a:r>
                <a:r>
                  <a:rPr lang="en-US" altLang="zh-CN" sz="2400" u="wavy" dirty="0">
                    <a:solidFill>
                      <a:srgbClr val="000000"/>
                    </a:solidFill>
                    <a:uFill>
                      <a:solidFill>
                        <a:srgbClr val="00FFFF"/>
                      </a:solidFill>
                    </a:uFill>
                    <a:cs typeface="Times New Roman" panose="02020603050405020304" pitchFamily="18" charset="0"/>
                  </a:rPr>
                  <a:t>2sin</a:t>
                </a:r>
                <a:r>
                  <a:rPr lang="en-US" altLang="zh-CN" sz="2400" u="wavy" dirty="0">
                    <a:solidFill>
                      <a:srgbClr val="000000"/>
                    </a:solidFill>
                    <a:uFill>
                      <a:solidFill>
                        <a:srgbClr val="00FFFF"/>
                      </a:solidFill>
                    </a:uFill>
                    <a:latin typeface="宋体" panose="02010600030101010101" pitchFamily="2" charset="-122"/>
                    <a:cs typeface="宋体" panose="02010600030101010101" pitchFamily="2" charset="-122"/>
                  </a:rPr>
                  <a:t>(</a:t>
                </a:r>
                <a:r>
                  <a:rPr lang="en-US" altLang="zh-CN" sz="2400" u="wavy" dirty="0">
                    <a:solidFill>
                      <a:srgbClr val="000000"/>
                    </a:solidFill>
                    <a:uFill>
                      <a:solidFill>
                        <a:srgbClr val="00FFFF"/>
                      </a:solidFill>
                    </a:uFill>
                    <a:cs typeface="Times New Roman" panose="02020603050405020304" pitchFamily="18" charset="0"/>
                  </a:rPr>
                  <a:t>100π</a:t>
                </a:r>
                <a:r>
                  <a:rPr lang="en-US" altLang="zh-CN" sz="2400" u="wavy" dirty="0">
                    <a:solidFill>
                      <a:srgbClr val="000000"/>
                    </a:solidFill>
                    <a:uFill>
                      <a:solidFill>
                        <a:srgbClr val="00FFFF"/>
                      </a:solidFill>
                    </a:uFill>
                    <a:latin typeface="宋体" panose="02010600030101010101" pitchFamily="2" charset="-122"/>
                    <a:cs typeface="Times New Roman" panose="02020603050405020304" pitchFamily="18" charset="0"/>
                  </a:rPr>
                  <a:t>×</a:t>
                </a:r>
                <a:r>
                  <a:rPr lang="en-US" altLang="zh-CN" sz="2400" u="wavy" dirty="0">
                    <a:solidFill>
                      <a:srgbClr val="000000"/>
                    </a:solidFill>
                    <a:uFill>
                      <a:solidFill>
                        <a:srgbClr val="00FFFF"/>
                      </a:solidFill>
                    </a:uFill>
                    <a:cs typeface="Times New Roman" panose="02020603050405020304" pitchFamily="18" charset="0"/>
                  </a:rPr>
                  <a:t>0</a:t>
                </a:r>
                <a:r>
                  <a:rPr lang="en-US" altLang="zh-CN" sz="2400" u="wavy" dirty="0">
                    <a:solidFill>
                      <a:srgbClr val="000000"/>
                    </a:solidFill>
                    <a:uFill>
                      <a:solidFill>
                        <a:srgbClr val="00FFFF"/>
                      </a:solidFill>
                    </a:uFill>
                    <a:latin typeface="+mn-lt"/>
                    <a:cs typeface="Times New Roman" panose="02020603050405020304" pitchFamily="18" charset="0"/>
                  </a:rPr>
                  <a:t>.</a:t>
                </a:r>
                <a:r>
                  <a:rPr lang="en-US" altLang="zh-CN" sz="2400" u="wavy" dirty="0">
                    <a:solidFill>
                      <a:srgbClr val="000000"/>
                    </a:solidFill>
                    <a:uFill>
                      <a:solidFill>
                        <a:srgbClr val="00FFFF"/>
                      </a:solidFill>
                    </a:uFill>
                    <a:cs typeface="Times New Roman" panose="02020603050405020304" pitchFamily="18" charset="0"/>
                  </a:rPr>
                  <a:t>75</a:t>
                </a:r>
                <a:r>
                  <a:rPr lang="en-US" altLang="zh-CN" sz="2400" u="wavy" dirty="0">
                    <a:solidFill>
                      <a:srgbClr val="000000"/>
                    </a:solidFill>
                    <a:uFill>
                      <a:solidFill>
                        <a:srgbClr val="00FFFF"/>
                      </a:solidFill>
                    </a:uFill>
                    <a:latin typeface="宋体" panose="02010600030101010101" pitchFamily="2" charset="-122"/>
                    <a:cs typeface="Times New Roman" panose="02020603050405020304" pitchFamily="18" charset="0"/>
                  </a:rPr>
                  <a:t>×</a:t>
                </a:r>
                <a:r>
                  <a:rPr lang="en-US" altLang="zh-CN" sz="2400" u="wavy" dirty="0">
                    <a:solidFill>
                      <a:srgbClr val="000000"/>
                    </a:solidFill>
                    <a:uFill>
                      <a:solidFill>
                        <a:srgbClr val="00FFFF"/>
                      </a:solidFill>
                    </a:uFill>
                    <a:cs typeface="Times New Roman" panose="02020603050405020304" pitchFamily="18" charset="0"/>
                  </a:rPr>
                  <a:t>10</a:t>
                </a:r>
                <a:r>
                  <a:rPr lang="zh-CN" altLang="zh-CN" sz="2400" u="wavy" baseline="30000" dirty="0">
                    <a:solidFill>
                      <a:srgbClr val="000000"/>
                    </a:solidFill>
                    <a:uFill>
                      <a:solidFill>
                        <a:srgbClr val="00FFFF"/>
                      </a:solidFill>
                    </a:uFill>
                    <a:cs typeface="Times New Roman" panose="02020603050405020304" pitchFamily="18" charset="0"/>
                  </a:rPr>
                  <a:t>－</a:t>
                </a:r>
                <a:r>
                  <a:rPr lang="en-US" altLang="zh-CN" sz="2400" u="wavy" baseline="30000" dirty="0">
                    <a:solidFill>
                      <a:srgbClr val="000000"/>
                    </a:solidFill>
                    <a:uFill>
                      <a:solidFill>
                        <a:srgbClr val="00FFFF"/>
                      </a:solidFill>
                    </a:uFill>
                    <a:cs typeface="Times New Roman" panose="02020603050405020304" pitchFamily="18" charset="0"/>
                  </a:rPr>
                  <a:t>2</a:t>
                </a:r>
                <a:r>
                  <a:rPr lang="zh-CN" altLang="zh-CN" sz="2400" u="wavy" dirty="0">
                    <a:solidFill>
                      <a:srgbClr val="000000"/>
                    </a:solidFill>
                    <a:uFill>
                      <a:solidFill>
                        <a:srgbClr val="00FFFF"/>
                      </a:solidFill>
                    </a:uFill>
                    <a:cs typeface="Times New Roman" panose="02020603050405020304" pitchFamily="18" charset="0"/>
                  </a:rPr>
                  <a:t>－</a:t>
                </a:r>
                <a14:m>
                  <m:oMath xmlns:m="http://schemas.openxmlformats.org/officeDocument/2006/math">
                    <m:f>
                      <m:fPr>
                        <m:ctrlPr>
                          <a:rPr lang="zh-CN" altLang="zh-CN" sz="2400" i="1" u="wavy">
                            <a:solidFill>
                              <a:srgbClr val="000000"/>
                            </a:solidFill>
                            <a:uFill>
                              <a:solidFill>
                                <a:srgbClr val="00FFFF"/>
                              </a:solidFill>
                            </a:u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u="wavy">
                            <a:solidFill>
                              <a:srgbClr val="000000"/>
                            </a:solidFill>
                            <a:uFill>
                              <a:solidFill>
                                <a:srgbClr val="00FFFF"/>
                              </a:solidFill>
                            </a:uFill>
                            <a:latin typeface="Cambria Math" panose="02040503050406030204" pitchFamily="18" charset="0"/>
                            <a:cs typeface="Times New Roman" panose="02020603050405020304" pitchFamily="18" charset="0"/>
                          </a:rPr>
                          <m:t>𝛑</m:t>
                        </m:r>
                      </m:num>
                      <m:den>
                        <m:r>
                          <a:rPr lang="en-US" altLang="zh-CN" sz="2400" i="1" u="wavy">
                            <a:solidFill>
                              <a:srgbClr val="000000"/>
                            </a:solidFill>
                            <a:uFill>
                              <a:solidFill>
                                <a:srgbClr val="00FFFF"/>
                              </a:solidFill>
                            </a:uFill>
                            <a:latin typeface="Cambria Math" panose="02040503050406030204" pitchFamily="18" charset="0"/>
                            <a:cs typeface="Times New Roman" panose="02020603050405020304" pitchFamily="18" charset="0"/>
                          </a:rPr>
                          <m:t>𝟐</m:t>
                        </m:r>
                      </m:den>
                    </m:f>
                  </m:oMath>
                </a14:m>
                <a:r>
                  <a:rPr lang="en-US" altLang="zh-CN" sz="2400" u="wavy" dirty="0">
                    <a:solidFill>
                      <a:srgbClr val="000000"/>
                    </a:solidFill>
                    <a:uFill>
                      <a:solidFill>
                        <a:srgbClr val="00FFFF"/>
                      </a:solidFill>
                    </a:uFill>
                    <a:latin typeface="宋体" panose="02010600030101010101" pitchFamily="2" charset="-122"/>
                    <a:cs typeface="宋体" panose="02010600030101010101" pitchFamily="2" charset="-122"/>
                  </a:rPr>
                  <a:t>)</a:t>
                </a:r>
                <a:r>
                  <a:rPr lang="en-US" altLang="zh-CN" sz="2400" u="wavy" dirty="0">
                    <a:solidFill>
                      <a:srgbClr val="000000"/>
                    </a:solidFill>
                    <a:uFill>
                      <a:solidFill>
                        <a:srgbClr val="00FFFF"/>
                      </a:solidFill>
                    </a:uFill>
                    <a:cs typeface="Times New Roman" panose="02020603050405020304" pitchFamily="18" charset="0"/>
                  </a:rPr>
                  <a:t>cm</a:t>
                </a:r>
                <a:r>
                  <a:rPr lang="zh-CN" altLang="zh-CN" sz="2400" u="wavy" dirty="0">
                    <a:solidFill>
                      <a:srgbClr val="000000"/>
                    </a:solidFill>
                    <a:uFill>
                      <a:solidFill>
                        <a:srgbClr val="00FFFF"/>
                      </a:solidFill>
                    </a:uFill>
                    <a:cs typeface="Times New Roman" panose="02020603050405020304" pitchFamily="18" charset="0"/>
                  </a:rPr>
                  <a:t>＝</a:t>
                </a:r>
                <a14:m>
                  <m:oMath xmlns:m="http://schemas.openxmlformats.org/officeDocument/2006/math">
                    <m:rad>
                      <m:radPr>
                        <m:degHide m:val="on"/>
                        <m:ctrlPr>
                          <a:rPr lang="zh-CN" altLang="zh-CN" sz="2400" i="1" u="wavy">
                            <a:solidFill>
                              <a:srgbClr val="000000"/>
                            </a:solidFill>
                            <a:uFill>
                              <a:solidFill>
                                <a:srgbClr val="00FFFF"/>
                              </a:solidFill>
                            </a:u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sz="2400" i="1" u="wavy">
                            <a:solidFill>
                              <a:srgbClr val="000000"/>
                            </a:solidFill>
                            <a:uFill>
                              <a:solidFill>
                                <a:srgbClr val="00FFFF"/>
                              </a:solidFill>
                            </a:uFill>
                            <a:latin typeface="Cambria Math" panose="02040503050406030204" pitchFamily="18" charset="0"/>
                            <a:cs typeface="Times New Roman" panose="02020603050405020304" pitchFamily="18" charset="0"/>
                          </a:rPr>
                          <m:t>𝟐</m:t>
                        </m:r>
                      </m:e>
                    </m:rad>
                  </m:oMath>
                </a14:m>
                <a:r>
                  <a:rPr lang="en-US" altLang="zh-CN" sz="2400" u="wavy" dirty="0" smtClean="0">
                    <a:solidFill>
                      <a:srgbClr val="000000"/>
                    </a:solidFill>
                    <a:uFill>
                      <a:solidFill>
                        <a:srgbClr val="00FFFF"/>
                      </a:solidFill>
                    </a:uFill>
                    <a:cs typeface="Times New Roman" panose="02020603050405020304" pitchFamily="18" charset="0"/>
                  </a:rPr>
                  <a:t> cm</a:t>
                </a:r>
                <a:r>
                  <a:rPr lang="en-US" altLang="zh-CN" sz="2400" u="wavy" dirty="0">
                    <a:solidFill>
                      <a:srgbClr val="000000"/>
                    </a:solidFill>
                    <a:uFill>
                      <a:solidFill>
                        <a:srgbClr val="00FFFF"/>
                      </a:solidFill>
                    </a:uFill>
                    <a:latin typeface="宋体" panose="02010600030101010101" pitchFamily="2" charset="-122"/>
                    <a:cs typeface="Times New Roman" panose="02020603050405020304" pitchFamily="18" charset="0"/>
                  </a:rPr>
                  <a:t>≠</a:t>
                </a:r>
                <a14:m>
                  <m:oMath xmlns:m="http://schemas.openxmlformats.org/officeDocument/2006/math">
                    <m:f>
                      <m:fPr>
                        <m:ctrlPr>
                          <a:rPr lang="zh-CN" altLang="zh-CN" sz="2400" i="1" u="wavy">
                            <a:solidFill>
                              <a:srgbClr val="000000"/>
                            </a:solidFill>
                            <a:uFill>
                              <a:solidFill>
                                <a:srgbClr val="00FFFF"/>
                              </a:solidFill>
                            </a:u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u="wavy">
                            <a:solidFill>
                              <a:srgbClr val="000000"/>
                            </a:solidFill>
                            <a:uFill>
                              <a:solidFill>
                                <a:srgbClr val="00FFFF"/>
                              </a:solidFill>
                            </a:uFill>
                            <a:latin typeface="Cambria Math" panose="02040503050406030204" pitchFamily="18" charset="0"/>
                            <a:cs typeface="Times New Roman" panose="02020603050405020304" pitchFamily="18" charset="0"/>
                          </a:rPr>
                          <m:t>𝑨</m:t>
                        </m:r>
                      </m:num>
                      <m:den>
                        <m:r>
                          <a:rPr lang="en-US" altLang="zh-CN" sz="2400" i="1" u="wavy">
                            <a:solidFill>
                              <a:srgbClr val="000000"/>
                            </a:solidFill>
                            <a:uFill>
                              <a:solidFill>
                                <a:srgbClr val="00FFFF"/>
                              </a:solidFill>
                            </a:uFill>
                            <a:latin typeface="Cambria Math" panose="02040503050406030204" pitchFamily="18" charset="0"/>
                            <a:cs typeface="Times New Roman" panose="02020603050405020304" pitchFamily="18" charset="0"/>
                          </a:rPr>
                          <m:t>𝟐</m:t>
                        </m:r>
                      </m:den>
                    </m:f>
                  </m:oMath>
                </a14:m>
                <a:r>
                  <a:rPr lang="zh-CN" altLang="zh-CN" sz="2400" u="wavy" dirty="0">
                    <a:solidFill>
                      <a:srgbClr val="000000"/>
                    </a:solidFill>
                    <a:uFill>
                      <a:solidFill>
                        <a:srgbClr val="00FFFF"/>
                      </a:solidFill>
                    </a:uFill>
                    <a:cs typeface="Times New Roman" panose="02020603050405020304" pitchFamily="18" charset="0"/>
                  </a:rPr>
                  <a:t>，</a:t>
                </a:r>
                <a:r>
                  <a:rPr lang="zh-CN" altLang="zh-CN" sz="2400" u="wavy" dirty="0">
                    <a:solidFill>
                      <a:srgbClr val="000000"/>
                    </a:solidFill>
                    <a:uFill>
                      <a:solidFill>
                        <a:srgbClr val="00FFFF"/>
                      </a:solidFill>
                    </a:uFill>
                    <a:ea typeface="楷体" panose="02010609060101010101" pitchFamily="49" charset="-122"/>
                    <a:cs typeface="Times New Roman" panose="02020603050405020304" pitchFamily="18" charset="0"/>
                  </a:rPr>
                  <a:t>故该同学的说法错误</a:t>
                </a:r>
                <a:r>
                  <a:rPr lang="en-US" altLang="zh-CN" sz="2400" u="wavy" dirty="0">
                    <a:solidFill>
                      <a:srgbClr val="000000"/>
                    </a:solidFill>
                    <a:uFill>
                      <a:solidFill>
                        <a:srgbClr val="00FFFF"/>
                      </a:solidFill>
                    </a:uFill>
                    <a:latin typeface="宋体" panose="02010600030101010101" pitchFamily="2" charset="-122"/>
                    <a:cs typeface="Times New Roman" panose="02020603050405020304" pitchFamily="18" charset="0"/>
                  </a:rPr>
                  <a:t>.</a:t>
                </a:r>
                <a:r>
                  <a:rPr lang="zh-CN" altLang="zh-CN" sz="2400" u="wavy" dirty="0">
                    <a:solidFill>
                      <a:srgbClr val="000000"/>
                    </a:solidFill>
                    <a:uFill>
                      <a:solidFill>
                        <a:srgbClr val="00FFFF"/>
                      </a:solidFill>
                    </a:uFill>
                    <a:cs typeface="Times New Roman" panose="02020603050405020304" pitchFamily="18" charset="0"/>
                  </a:rPr>
                  <a:t>　</a:t>
                </a:r>
                <a:endParaRPr lang="zh-CN" altLang="zh-CN" sz="1200" dirty="0">
                  <a:solidFill>
                    <a:srgbClr val="000000"/>
                  </a:solidFill>
                  <a:cs typeface="Times New Roman" panose="02020603050405020304" pitchFamily="18" charset="0"/>
                </a:endParaRPr>
              </a:p>
            </p:txBody>
          </p:sp>
        </mc:Choice>
        <mc:Fallback>
          <p:sp>
            <p:nvSpPr>
              <p:cNvPr id="3" name="矩形 2"/>
              <p:cNvSpPr>
                <a:spLocks noRot="1" noChangeAspect="1" noMove="1" noResize="1" noEditPoints="1" noAdjustHandles="1" noChangeArrowheads="1" noChangeShapeType="1" noTextEdit="1"/>
              </p:cNvSpPr>
              <p:nvPr/>
            </p:nvSpPr>
            <p:spPr>
              <a:xfrm>
                <a:off x="360854" y="2564904"/>
                <a:ext cx="11485848" cy="2459990"/>
              </a:xfrm>
              <a:prstGeom prst="rect">
                <a:avLst/>
              </a:prstGeom>
              <a:blipFill rotWithShape="1">
                <a:blip r:embed="rId5"/>
                <a:stretch>
                  <a:fillRect l="-2" t="-6" r="1" b="6"/>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矩形 5"/>
              <p:cNvSpPr/>
              <p:nvPr/>
            </p:nvSpPr>
            <p:spPr>
              <a:xfrm>
                <a:off x="406574" y="5084052"/>
                <a:ext cx="11485848" cy="1441292"/>
              </a:xfrm>
              <a:prstGeom prst="rect">
                <a:avLst/>
              </a:prstGeom>
            </p:spPr>
            <p:txBody>
              <a:bodyPr wrap="square">
                <a:spAutoFit/>
              </a:bodyPr>
              <a:lstStyle/>
              <a:p>
                <a:pPr algn="just">
                  <a:lnSpc>
                    <a:spcPct val="150000"/>
                  </a:lnSpc>
                  <a:spcAft>
                    <a:spcPts val="0"/>
                  </a:spcAft>
                  <a:tabLst>
                    <a:tab pos="6301105" algn="l"/>
                  </a:tabLst>
                </a:pPr>
                <a:r>
                  <a:rPr lang="en-US" altLang="zh-CN" sz="2400" smtClean="0">
                    <a:solidFill>
                      <a:srgbClr val="00AEEF"/>
                    </a:solidFill>
                    <a:ea typeface="楷体" panose="02010609060101010101" pitchFamily="49" charset="-122"/>
                    <a:cs typeface="Times New Roman" panose="02020603050405020304" pitchFamily="18" charset="0"/>
                  </a:rPr>
                  <a:t> </a:t>
                </a:r>
                <a:r>
                  <a:rPr lang="zh-CN" altLang="zh-CN" sz="2400" smtClean="0">
                    <a:solidFill>
                      <a:srgbClr val="00AEEF"/>
                    </a:solidFill>
                    <a:ea typeface="楷体" panose="02010609060101010101" pitchFamily="49" charset="-122"/>
                    <a:cs typeface="Times New Roman" panose="02020603050405020304" pitchFamily="18" charset="0"/>
                  </a:rPr>
                  <a:t>质点</a:t>
                </a:r>
                <a:r>
                  <a:rPr lang="zh-CN" altLang="zh-CN" sz="2400">
                    <a:solidFill>
                      <a:srgbClr val="00AEEF"/>
                    </a:solidFill>
                    <a:ea typeface="楷体" panose="02010609060101010101" pitchFamily="49" charset="-122"/>
                    <a:cs typeface="Times New Roman" panose="02020603050405020304" pitchFamily="18" charset="0"/>
                  </a:rPr>
                  <a:t>在</a:t>
                </a:r>
                <a:r>
                  <a:rPr lang="en-US" altLang="zh-CN" sz="2400" i="1">
                    <a:solidFill>
                      <a:srgbClr val="00AEEF"/>
                    </a:solidFill>
                    <a:cs typeface="Times New Roman" panose="02020603050405020304" pitchFamily="18" charset="0"/>
                  </a:rPr>
                  <a:t>t</a:t>
                </a:r>
                <a:r>
                  <a:rPr lang="zh-CN" altLang="zh-CN" sz="2400">
                    <a:solidFill>
                      <a:srgbClr val="00AEEF"/>
                    </a:solidFill>
                    <a:cs typeface="Times New Roman" panose="02020603050405020304" pitchFamily="18" charset="0"/>
                  </a:rPr>
                  <a:t>＜</a:t>
                </a:r>
                <a14:m>
                  <m:oMath xmlns:m="http://schemas.openxmlformats.org/officeDocument/2006/math">
                    <m:f>
                      <m:fPr>
                        <m:ctrlPr>
                          <a:rPr lang="zh-CN" altLang="zh-CN" sz="2400" i="1">
                            <a:solidFill>
                              <a:srgbClr val="00AEEF"/>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AEEF"/>
                            </a:solidFill>
                            <a:latin typeface="Cambria Math" panose="02040503050406030204" pitchFamily="18" charset="0"/>
                            <a:cs typeface="Times New Roman" panose="02020603050405020304" pitchFamily="18" charset="0"/>
                          </a:rPr>
                          <m:t>𝑻</m:t>
                        </m:r>
                      </m:num>
                      <m:den>
                        <m:r>
                          <a:rPr lang="en-US" altLang="zh-CN" sz="2400" i="1">
                            <a:solidFill>
                              <a:srgbClr val="00AEEF"/>
                            </a:solidFill>
                            <a:latin typeface="Cambria Math" panose="02040503050406030204" pitchFamily="18" charset="0"/>
                            <a:cs typeface="Times New Roman" panose="02020603050405020304" pitchFamily="18" charset="0"/>
                          </a:rPr>
                          <m:t>𝟐</m:t>
                        </m:r>
                      </m:den>
                    </m:f>
                  </m:oMath>
                </a14:m>
                <a:r>
                  <a:rPr lang="zh-CN" altLang="zh-CN" sz="2400">
                    <a:solidFill>
                      <a:srgbClr val="00AEEF"/>
                    </a:solidFill>
                    <a:ea typeface="楷体" panose="02010609060101010101" pitchFamily="49" charset="-122"/>
                    <a:cs typeface="Times New Roman" panose="02020603050405020304" pitchFamily="18" charset="0"/>
                  </a:rPr>
                  <a:t>时间内所经历的路程可通过质点振动方程得出初、末时刻的位移</a:t>
                </a:r>
                <a:r>
                  <a:rPr lang="zh-CN" altLang="zh-CN" sz="2400">
                    <a:solidFill>
                      <a:srgbClr val="00AEEF"/>
                    </a:solidFill>
                    <a:cs typeface="Times New Roman" panose="02020603050405020304" pitchFamily="18" charset="0"/>
                  </a:rPr>
                  <a:t>，</a:t>
                </a:r>
                <a:r>
                  <a:rPr lang="zh-CN" altLang="zh-CN" sz="2400">
                    <a:solidFill>
                      <a:srgbClr val="00AEEF"/>
                    </a:solidFill>
                    <a:ea typeface="楷体" panose="02010609060101010101" pitchFamily="49" charset="-122"/>
                    <a:cs typeface="Times New Roman" panose="02020603050405020304" pitchFamily="18" charset="0"/>
                  </a:rPr>
                  <a:t>结合质点做直线运动</a:t>
                </a:r>
                <a:r>
                  <a:rPr lang="zh-CN" altLang="zh-CN" sz="2400">
                    <a:solidFill>
                      <a:srgbClr val="00AEEF"/>
                    </a:solidFill>
                    <a:cs typeface="Times New Roman" panose="02020603050405020304" pitchFamily="18" charset="0"/>
                  </a:rPr>
                  <a:t>，</a:t>
                </a:r>
                <a:r>
                  <a:rPr lang="zh-CN" altLang="zh-CN" sz="2400">
                    <a:solidFill>
                      <a:srgbClr val="00AEEF"/>
                    </a:solidFill>
                    <a:ea typeface="楷体" panose="02010609060101010101" pitchFamily="49" charset="-122"/>
                    <a:cs typeface="Times New Roman" panose="02020603050405020304" pitchFamily="18" charset="0"/>
                  </a:rPr>
                  <a:t>可求解其运动路程</a:t>
                </a:r>
                <a:r>
                  <a:rPr lang="zh-CN" altLang="zh-CN" sz="2400">
                    <a:solidFill>
                      <a:srgbClr val="00AEEF"/>
                    </a:solidFill>
                    <a:cs typeface="Times New Roman" panose="02020603050405020304" pitchFamily="18" charset="0"/>
                  </a:rPr>
                  <a:t>，</a:t>
                </a:r>
                <a:r>
                  <a:rPr lang="zh-CN" altLang="zh-CN" sz="2400">
                    <a:solidFill>
                      <a:srgbClr val="00AEEF"/>
                    </a:solidFill>
                    <a:ea typeface="楷体" panose="02010609060101010101" pitchFamily="49" charset="-122"/>
                    <a:cs typeface="Times New Roman" panose="02020603050405020304" pitchFamily="18" charset="0"/>
                  </a:rPr>
                  <a:t>不能认为质点做匀速直线运动</a:t>
                </a:r>
                <a:r>
                  <a:rPr lang="en-US" altLang="zh-CN" sz="2400">
                    <a:solidFill>
                      <a:srgbClr val="00AEEF"/>
                    </a:solidFill>
                    <a:latin typeface="宋体" panose="02010600030101010101" pitchFamily="2" charset="-122"/>
                    <a:cs typeface="Times New Roman" panose="02020603050405020304" pitchFamily="18" charset="0"/>
                  </a:rPr>
                  <a:t>.</a:t>
                </a:r>
                <a:endParaRPr lang="zh-CN" altLang="zh-CN" sz="1200">
                  <a:solidFill>
                    <a:srgbClr val="000000"/>
                  </a:solidFill>
                  <a:cs typeface="Times New Roman" panose="02020603050405020304" pitchFamily="18" charset="0"/>
                </a:endParaRPr>
              </a:p>
            </p:txBody>
          </p:sp>
        </mc:Choice>
        <mc:Fallback>
          <p:sp>
            <p:nvSpPr>
              <p:cNvPr id="6" name="矩形 5"/>
              <p:cNvSpPr>
                <a:spLocks noRot="1" noChangeAspect="1" noMove="1" noResize="1" noEditPoints="1" noAdjustHandles="1" noChangeArrowheads="1" noChangeShapeType="1" noTextEdit="1"/>
              </p:cNvSpPr>
              <p:nvPr/>
            </p:nvSpPr>
            <p:spPr>
              <a:xfrm>
                <a:off x="406574" y="5084052"/>
                <a:ext cx="11485848" cy="1441292"/>
              </a:xfrm>
              <a:prstGeom prst="rect">
                <a:avLst/>
              </a:prstGeom>
              <a:blipFill rotWithShape="1">
                <a:blip r:embed="rId6"/>
                <a:stretch>
                  <a:fillRect l="-2" t="-17" r="1" b="6"/>
                </a:stretch>
              </a:blipFill>
            </p:spPr>
            <p:txBody>
              <a:bodyPr/>
              <a:lstStyle/>
              <a:p>
                <a:r>
                  <a:rPr lang="zh-CN" altLang="en-US">
                    <a:noFill/>
                  </a:rPr>
                  <a:t> </a:t>
                </a:r>
              </a:p>
            </p:txBody>
          </p:sp>
        </mc:Fallback>
      </mc:AlternateContent>
      <p:pic>
        <p:nvPicPr>
          <p:cNvPr id="8" name="箭头右下.eps" descr="id:2147491658;FounderCES"/>
          <p:cNvPicPr/>
          <p:nvPr/>
        </p:nvPicPr>
        <p:blipFill>
          <a:blip r:embed="rId7"/>
          <a:stretch>
            <a:fillRect/>
          </a:stretch>
        </p:blipFill>
        <p:spPr>
          <a:xfrm>
            <a:off x="1045406" y="4966749"/>
            <a:ext cx="394970" cy="310515"/>
          </a:xfrm>
          <a:prstGeom prst="rect">
            <a:avLst/>
          </a:prstGeom>
        </p:spPr>
      </p:pic>
      <p:pic>
        <p:nvPicPr>
          <p:cNvPr id="9" name="24xb14.jpg" descr="id:2147491644;FounderCES"/>
          <p:cNvPicPr/>
          <p:nvPr/>
        </p:nvPicPr>
        <p:blipFill>
          <a:blip r:embed="rId8"/>
          <a:stretch>
            <a:fillRect/>
          </a:stretch>
        </p:blipFill>
        <p:spPr>
          <a:xfrm>
            <a:off x="9623598" y="804387"/>
            <a:ext cx="2304256" cy="136447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64704"/>
                <a:ext cx="11485848" cy="2485617"/>
              </a:xfrm>
              <a:solidFill>
                <a:srgbClr val="E3F2E7"/>
              </a:solidFill>
            </p:spPr>
            <p:txBody>
              <a:bodyPr/>
              <a:lstStyle/>
              <a:p>
                <a:pPr hangingPunct="0">
                  <a:spcAft>
                    <a:spcPts val="0"/>
                  </a:spcAft>
                  <a:tabLst>
                    <a:tab pos="6301105" algn="l"/>
                  </a:tabLs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根据图像求出简谐运动的振幅、周期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写出简谐运动的表达式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将时间代入该简谐运动的表达式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即可求解位移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根据一个周期内振动四个振幅</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确定时间为周期的多少倍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从而求出振子通过的路程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根据振动方程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求出再经过</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m:t>
                        </m:r>
                      </m:den>
                    </m:f>
                  </m:oMath>
                </a14:m>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时间振子的位移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然后作出判断</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64704"/>
                <a:ext cx="11485848" cy="2485617"/>
              </a:xfrm>
              <a:blipFill rotWithShape="1">
                <a:blip r:embed="rId1"/>
                <a:stretch>
                  <a:fillRect l="-2" t="-7" r="1" b="16"/>
                </a:stretch>
              </a:blipFill>
            </p:spPr>
            <p:txBody>
              <a:bodyPr/>
              <a:lstStyle/>
              <a:p>
                <a:r>
                  <a:rPr lang="zh-CN" altLang="en-US">
                    <a:noFill/>
                  </a:rPr>
                  <a:t> </a:t>
                </a:r>
              </a:p>
            </p:txBody>
          </p:sp>
        </mc:Fallback>
      </mc:AlternateContent>
      <p:pic>
        <p:nvPicPr>
          <p:cNvPr id="4" name="关键提醒.eps" descr="id:2147491672;FounderCES"/>
          <p:cNvPicPr/>
          <p:nvPr/>
        </p:nvPicPr>
        <p:blipFill>
          <a:blip r:embed="rId2"/>
          <a:stretch>
            <a:fillRect/>
          </a:stretch>
        </p:blipFill>
        <p:spPr>
          <a:xfrm>
            <a:off x="550590" y="908720"/>
            <a:ext cx="1612900" cy="318135"/>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353616" y="908720"/>
            <a:ext cx="968680" cy="342148"/>
          </a:xfrm>
          <a:prstGeom prst="rect">
            <a:avLst/>
          </a:prstGeom>
        </p:spPr>
      </p:pic>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767783"/>
                <a:ext cx="11485848" cy="4245393"/>
              </a:xfrm>
            </p:spPr>
            <p:txBody>
              <a:bodyPr/>
              <a:lstStyle/>
              <a:p>
                <a:pPr hangingPunct="0">
                  <a:spcAft>
                    <a:spcPts val="0"/>
                  </a:spcAft>
                  <a:tabLst>
                    <a:tab pos="6301105" algn="l"/>
                  </a:tabLs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简谐运动</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的周期性和对称性</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周期性</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简谐运动是一种周而复始的周期性运动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两时刻振动物体在同一位置，物体运动情况完全相同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e>
                    </m:d>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两时刻各物理量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大小相等，方向相反</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3"/>
              <p:cNvSpPr>
                <a:spLocks noRot="1" noChangeAspect="1" noMove="1" noResize="1" noEditPoints="1" noAdjustHandles="1" noChangeArrowheads="1" noChangeShapeType="1" noTextEdit="1"/>
              </p:cNvSpPr>
              <p:nvPr>
                <p:ph idx="1"/>
              </p:nvPr>
            </p:nvSpPr>
            <p:spPr>
              <a:xfrm>
                <a:off x="360854" y="767783"/>
                <a:ext cx="11485848" cy="4245393"/>
              </a:xfrm>
              <a:blipFill rotWithShape="1">
                <a:blip r:embed="rId2"/>
                <a:stretch>
                  <a:fillRect l="-2" t="-2" r="1" b="11"/>
                </a:stretch>
              </a:blipFill>
            </p:spPr>
            <p:txBody>
              <a:bodyPr/>
              <a:lstStyle/>
              <a:p>
                <a:r>
                  <a:rPr lang="zh-CN" altLang="en-US">
                    <a:noFill/>
                  </a:rPr>
                  <a:t> </a:t>
                </a:r>
              </a:p>
            </p:txBody>
          </p:sp>
        </mc:Fallback>
      </mc:AlternateContent>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6" name="内容占位符 5"/>
              <p:cNvSpPr>
                <a:spLocks noGrp="1"/>
              </p:cNvSpPr>
              <p:nvPr>
                <p:ph idx="1"/>
              </p:nvPr>
            </p:nvSpPr>
            <p:spPr>
              <a:xfrm>
                <a:off x="360854" y="908720"/>
                <a:ext cx="11485848" cy="2513317"/>
              </a:xfrm>
            </p:spPr>
            <p:txBody>
              <a:bodyPr/>
              <a:lstStyle/>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e>
                    </m:d>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时刻物体处于平衡位置，则</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时刻位于最大位移处，反之亦然</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注意：做简谐运动的物体经过一个周期或几个周期后，能回到原来的状态，因此在处理实际问题时要注意到多解的可能性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6" name="内容占位符 5"/>
              <p:cNvSpPr>
                <a:spLocks noRot="1" noChangeAspect="1" noMove="1" noResize="1" noEditPoints="1" noAdjustHandles="1" noChangeArrowheads="1" noChangeShapeType="1" noTextEdit="1"/>
              </p:cNvSpPr>
              <p:nvPr>
                <p:ph idx="1"/>
              </p:nvPr>
            </p:nvSpPr>
            <p:spPr>
              <a:xfrm>
                <a:off x="360854" y="908720"/>
                <a:ext cx="11485848" cy="2513317"/>
              </a:xfrm>
              <a:blipFill rotWithShape="1">
                <a:blip r:embed="rId1"/>
                <a:stretch>
                  <a:fillRect l="-2" t="-1" r="1" b="1"/>
                </a:stretch>
              </a:blipFill>
            </p:spPr>
            <p:txBody>
              <a:bodyPr/>
              <a:lstStyle/>
              <a:p>
                <a:r>
                  <a:rPr lang="zh-CN" altLang="en-US">
                    <a:noFill/>
                  </a:rPr>
                  <a:t> </a:t>
                </a:r>
              </a:p>
            </p:txBody>
          </p:sp>
        </mc:Fallback>
      </mc:AlternateContent>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900235"/>
          </a:xfrm>
        </p:spPr>
        <p:txBody>
          <a:bodyPr/>
          <a:lstStyle/>
          <a:p>
            <a:pPr hangingPunct="0">
              <a:spcAft>
                <a:spcPts val="0"/>
              </a:spcAft>
              <a:tabLst>
                <a:tab pos="630110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对称性</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状态对称：瞬时物理量关于平衡位置对称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如：平衡位置两侧的对称点上，加速度大小、位移大小、速度大小等都各自分别相等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过程对称：对于平衡位置</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两侧的两组对称点</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，质点通过</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的时间、位移变化量大小、速度变化量大小等都各自分别相等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注意：在具体问题中要注意利用简谐运动的周期性和对称性解题，提高灵活运用相应知识与方法解决问题的能力</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406574" y="1639236"/>
            <a:ext cx="1254116" cy="369395"/>
          </a:xfrm>
          <a:prstGeom prst="rect">
            <a:avLst/>
          </a:prstGeom>
        </p:spPr>
      </p:pic>
      <p:pic>
        <p:nvPicPr>
          <p:cNvPr id="6" name="24知识过.eps" descr="id:2147491630;FounderCES"/>
          <p:cNvPicPr/>
          <p:nvPr/>
        </p:nvPicPr>
        <p:blipFill>
          <a:blip r:embed="rId2"/>
          <a:stretch>
            <a:fillRect/>
          </a:stretch>
        </p:blipFill>
        <p:spPr>
          <a:xfrm>
            <a:off x="2188368" y="804441"/>
            <a:ext cx="7723262" cy="536327"/>
          </a:xfrm>
          <a:prstGeom prst="rect">
            <a:avLst/>
          </a:prstGeom>
        </p:spPr>
      </p:pic>
      <p:sp>
        <p:nvSpPr>
          <p:cNvPr id="3" name="内容占位符 2"/>
          <p:cNvSpPr>
            <a:spLocks noGrp="1"/>
          </p:cNvSpPr>
          <p:nvPr>
            <p:ph idx="1"/>
          </p:nvPr>
        </p:nvSpPr>
        <p:spPr>
          <a:xfrm>
            <a:off x="360854" y="1484784"/>
            <a:ext cx="11485848" cy="2238241"/>
          </a:xfrm>
        </p:spPr>
        <p:txBody>
          <a:bodyPr/>
          <a:lstStyle/>
          <a:p>
            <a:pPr hangingPunct="0">
              <a:spcAft>
                <a:spcPts val="0"/>
              </a:spcAft>
              <a:tabLst>
                <a:tab pos="6301105" algn="l"/>
              </a:tabLs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描述</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简谐运动的物理量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振幅</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定义：振动物体离开平衡位置的最大距离叫作振动的振幅，常用字母</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物理意义：表示振动幅度大小的物理量</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24典例2.eps" descr="id:2147491708;FounderCES"/>
          <p:cNvPicPr/>
          <p:nvPr/>
        </p:nvPicPr>
        <p:blipFill>
          <a:blip r:embed="rId1"/>
          <a:stretch>
            <a:fillRect/>
          </a:stretch>
        </p:blipFill>
        <p:spPr>
          <a:xfrm>
            <a:off x="375220" y="947359"/>
            <a:ext cx="904076" cy="291022"/>
          </a:xfrm>
          <a:prstGeom prst="rect">
            <a:avLst/>
          </a:prstGeom>
        </p:spPr>
      </p:pic>
      <p:pic>
        <p:nvPicPr>
          <p:cNvPr id="8" name="24答案.eps" descr="id:2147491722;FounderCES"/>
          <p:cNvPicPr/>
          <p:nvPr/>
        </p:nvPicPr>
        <p:blipFill>
          <a:blip r:embed="rId2"/>
          <a:stretch>
            <a:fillRect/>
          </a:stretch>
        </p:blipFill>
        <p:spPr>
          <a:xfrm>
            <a:off x="446409" y="2576730"/>
            <a:ext cx="840740" cy="299720"/>
          </a:xfrm>
          <a:prstGeom prst="rect">
            <a:avLst/>
          </a:prstGeom>
        </p:spPr>
      </p:pic>
      <p:sp>
        <p:nvSpPr>
          <p:cNvPr id="3" name="内容占位符 2"/>
          <p:cNvSpPr>
            <a:spLocks noGrp="1"/>
          </p:cNvSpPr>
          <p:nvPr>
            <p:ph idx="1"/>
          </p:nvPr>
        </p:nvSpPr>
        <p:spPr>
          <a:xfrm>
            <a:off x="360854" y="764704"/>
            <a:ext cx="11485848" cy="1754326"/>
          </a:xfrm>
        </p:spPr>
        <p:txBody>
          <a:bodyPr/>
          <a:lstStyle/>
          <a:p>
            <a:pPr hangingPunct="0">
              <a:spcAft>
                <a:spcPts val="0"/>
              </a:spcAft>
              <a:tabLst>
                <a:tab pos="630110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弹簧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振子的运动示意图如图所示，振子经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点向右运动</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后到达</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点，又经</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到达</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点，此时速度为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是平衡位置</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cm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smtClean="0">
                <a:solidFill>
                  <a:srgbClr val="000000"/>
                </a:solidFill>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cm</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试求：</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弹簧振子振动的振幅和周期；</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1368556" y="2492896"/>
            <a:ext cx="2162772" cy="461665"/>
          </a:xfrm>
          <a:prstGeom prst="rect">
            <a:avLst/>
          </a:prstGeom>
        </p:spPr>
        <p:txBody>
          <a:bodyPr wrap="none">
            <a:spAutoFit/>
          </a:bodyPr>
          <a:lstStyle/>
          <a:p>
            <a:r>
              <a:rPr lang="en-US" altLang="zh-CN" sz="2400" smtClean="0">
                <a:solidFill>
                  <a:srgbClr val="000000"/>
                </a:solidFill>
              </a:rPr>
              <a:t>14</a:t>
            </a:r>
            <a:r>
              <a:rPr lang="en-US" altLang="zh-CN" sz="2400" smtClean="0">
                <a:solidFill>
                  <a:srgbClr val="000000"/>
                </a:solidFill>
                <a:latin typeface="+mn-lt"/>
                <a:cs typeface="Times New Roman" panose="02020603050405020304" pitchFamily="18" charset="0"/>
              </a:rPr>
              <a:t>.</a:t>
            </a:r>
            <a:r>
              <a:rPr lang="en-US" altLang="zh-CN" sz="2400" smtClean="0">
                <a:solidFill>
                  <a:srgbClr val="000000"/>
                </a:solidFill>
              </a:rPr>
              <a:t>1 cm</a:t>
            </a:r>
            <a:r>
              <a:rPr lang="zh-CN" altLang="zh-CN" sz="2400">
                <a:solidFill>
                  <a:srgbClr val="000000"/>
                </a:solidFill>
                <a:cs typeface="Times New Roman" panose="02020603050405020304" pitchFamily="18" charset="0"/>
              </a:rPr>
              <a:t>　</a:t>
            </a:r>
            <a:r>
              <a:rPr lang="en-US" altLang="zh-CN" sz="2400" smtClean="0">
                <a:solidFill>
                  <a:srgbClr val="000000"/>
                </a:solidFill>
              </a:rPr>
              <a:t>8 s</a:t>
            </a:r>
            <a:r>
              <a:rPr lang="zh-CN" altLang="zh-CN" sz="2400">
                <a:solidFill>
                  <a:srgbClr val="000000"/>
                </a:solidFill>
                <a:cs typeface="Times New Roman" panose="02020603050405020304" pitchFamily="18" charset="0"/>
              </a:rPr>
              <a:t>　</a:t>
            </a:r>
            <a:endParaRPr lang="zh-CN" altLang="en-US"/>
          </a:p>
        </p:txBody>
      </p:sp>
      <p:sp>
        <p:nvSpPr>
          <p:cNvPr id="4" name="矩形 3"/>
          <p:cNvSpPr/>
          <p:nvPr/>
        </p:nvSpPr>
        <p:spPr>
          <a:xfrm>
            <a:off x="446410" y="2924944"/>
            <a:ext cx="11400292" cy="1754326"/>
          </a:xfrm>
          <a:prstGeom prst="rect">
            <a:avLst/>
          </a:prstGeom>
        </p:spPr>
        <p:txBody>
          <a:bodyPr wrap="square">
            <a:spAutoFit/>
          </a:bodyPr>
          <a:lstStyle/>
          <a:p>
            <a:pPr algn="just">
              <a:lnSpc>
                <a:spcPct val="150000"/>
              </a:lnSpc>
              <a:spcAft>
                <a:spcPts val="0"/>
              </a:spcAft>
              <a:tabLst>
                <a:tab pos="6301105" algn="l"/>
              </a:tabLst>
            </a:pPr>
            <a:r>
              <a:rPr lang="en-US" altLang="zh-CN" sz="2400" smtClean="0">
                <a:solidFill>
                  <a:srgbClr val="000000"/>
                </a:solidFill>
                <a:ea typeface="楷体" panose="02010609060101010101" pitchFamily="49" charset="-122"/>
                <a:cs typeface="Times New Roman" panose="02020603050405020304" pitchFamily="18" charset="0"/>
              </a:rPr>
              <a:t>            </a:t>
            </a:r>
            <a:r>
              <a:rPr lang="zh-CN" altLang="zh-CN" sz="2400" spc="-100" smtClean="0">
                <a:solidFill>
                  <a:srgbClr val="000000"/>
                </a:solidFill>
                <a:ea typeface="楷体" panose="02010609060101010101" pitchFamily="49" charset="-122"/>
                <a:cs typeface="Times New Roman" panose="02020603050405020304" pitchFamily="18" charset="0"/>
              </a:rPr>
              <a:t>弹簧</a:t>
            </a:r>
            <a:r>
              <a:rPr lang="zh-CN" altLang="zh-CN" sz="2400" spc="-100">
                <a:solidFill>
                  <a:srgbClr val="000000"/>
                </a:solidFill>
                <a:ea typeface="楷体" panose="02010609060101010101" pitchFamily="49" charset="-122"/>
                <a:cs typeface="Times New Roman" panose="02020603050405020304" pitchFamily="18" charset="0"/>
              </a:rPr>
              <a:t>振子经</a:t>
            </a:r>
            <a:r>
              <a:rPr lang="en-US" altLang="zh-CN" sz="2400" i="1" spc="-100">
                <a:solidFill>
                  <a:srgbClr val="000000"/>
                </a:solidFill>
                <a:cs typeface="Times New Roman" panose="02020603050405020304" pitchFamily="18" charset="0"/>
              </a:rPr>
              <a:t>a</a:t>
            </a:r>
            <a:r>
              <a:rPr lang="zh-CN" altLang="zh-CN" sz="2400" spc="-100">
                <a:solidFill>
                  <a:srgbClr val="000000"/>
                </a:solidFill>
                <a:ea typeface="楷体" panose="02010609060101010101" pitchFamily="49" charset="-122"/>
                <a:cs typeface="Times New Roman" panose="02020603050405020304" pitchFamily="18" charset="0"/>
              </a:rPr>
              <a:t>点向右运动</a:t>
            </a:r>
            <a:r>
              <a:rPr lang="en-US" altLang="zh-CN" sz="2400" spc="-100" smtClean="0">
                <a:solidFill>
                  <a:srgbClr val="000000"/>
                </a:solidFill>
                <a:cs typeface="Times New Roman" panose="02020603050405020304" pitchFamily="18" charset="0"/>
              </a:rPr>
              <a:t>2 s</a:t>
            </a:r>
            <a:r>
              <a:rPr lang="zh-CN" altLang="zh-CN" sz="2400" spc="-100">
                <a:solidFill>
                  <a:srgbClr val="000000"/>
                </a:solidFill>
                <a:ea typeface="楷体" panose="02010609060101010101" pitchFamily="49" charset="-122"/>
                <a:cs typeface="Times New Roman" panose="02020603050405020304" pitchFamily="18" charset="0"/>
              </a:rPr>
              <a:t>后到达</a:t>
            </a:r>
            <a:r>
              <a:rPr lang="en-US" altLang="zh-CN" sz="2400" i="1" spc="-100">
                <a:solidFill>
                  <a:srgbClr val="000000"/>
                </a:solidFill>
                <a:cs typeface="Times New Roman" panose="02020603050405020304" pitchFamily="18" charset="0"/>
              </a:rPr>
              <a:t>b</a:t>
            </a:r>
            <a:r>
              <a:rPr lang="zh-CN" altLang="zh-CN" sz="2400" spc="-100">
                <a:solidFill>
                  <a:srgbClr val="000000"/>
                </a:solidFill>
                <a:ea typeface="楷体" panose="02010609060101010101" pitchFamily="49" charset="-122"/>
                <a:cs typeface="Times New Roman" panose="02020603050405020304" pitchFamily="18" charset="0"/>
              </a:rPr>
              <a:t>点</a:t>
            </a:r>
            <a:r>
              <a:rPr lang="zh-CN" altLang="zh-CN" sz="2400" spc="-100">
                <a:solidFill>
                  <a:srgbClr val="000000"/>
                </a:solidFill>
                <a:cs typeface="Times New Roman" panose="02020603050405020304" pitchFamily="18" charset="0"/>
              </a:rPr>
              <a:t>，</a:t>
            </a:r>
            <a:r>
              <a:rPr lang="en-US" altLang="zh-CN" sz="2400" i="1" spc="-100">
                <a:solidFill>
                  <a:srgbClr val="000000"/>
                </a:solidFill>
                <a:cs typeface="Times New Roman" panose="02020603050405020304" pitchFamily="18" charset="0"/>
              </a:rPr>
              <a:t>a</a:t>
            </a:r>
            <a:r>
              <a:rPr lang="zh-CN" altLang="zh-CN" sz="2400" spc="-100">
                <a:solidFill>
                  <a:srgbClr val="000000"/>
                </a:solidFill>
                <a:ea typeface="楷体" panose="02010609060101010101" pitchFamily="49" charset="-122"/>
                <a:cs typeface="Times New Roman" panose="02020603050405020304" pitchFamily="18" charset="0"/>
              </a:rPr>
              <a:t>、</a:t>
            </a:r>
            <a:r>
              <a:rPr lang="en-US" altLang="zh-CN" sz="2400" i="1" spc="-100">
                <a:solidFill>
                  <a:srgbClr val="000000"/>
                </a:solidFill>
                <a:cs typeface="Times New Roman" panose="02020603050405020304" pitchFamily="18" charset="0"/>
              </a:rPr>
              <a:t>b</a:t>
            </a:r>
            <a:r>
              <a:rPr lang="zh-CN" altLang="zh-CN" sz="2400" spc="-100">
                <a:solidFill>
                  <a:srgbClr val="000000"/>
                </a:solidFill>
                <a:ea typeface="楷体" panose="02010609060101010101" pitchFamily="49" charset="-122"/>
                <a:cs typeface="Times New Roman" panose="02020603050405020304" pitchFamily="18" charset="0"/>
              </a:rPr>
              <a:t>中点</a:t>
            </a:r>
            <a:r>
              <a:rPr lang="en-US" altLang="zh-CN" sz="2400" i="1" spc="-100">
                <a:solidFill>
                  <a:srgbClr val="000000"/>
                </a:solidFill>
                <a:cs typeface="Times New Roman" panose="02020603050405020304" pitchFamily="18" charset="0"/>
              </a:rPr>
              <a:t>O</a:t>
            </a:r>
            <a:r>
              <a:rPr lang="zh-CN" altLang="zh-CN" sz="2400" spc="-100">
                <a:solidFill>
                  <a:srgbClr val="000000"/>
                </a:solidFill>
                <a:ea typeface="楷体" panose="02010609060101010101" pitchFamily="49" charset="-122"/>
                <a:cs typeface="Times New Roman" panose="02020603050405020304" pitchFamily="18" charset="0"/>
              </a:rPr>
              <a:t>是平衡位置</a:t>
            </a:r>
            <a:r>
              <a:rPr lang="zh-CN" altLang="zh-CN" sz="2400" spc="-100">
                <a:solidFill>
                  <a:srgbClr val="000000"/>
                </a:solidFill>
                <a:cs typeface="Times New Roman" panose="02020603050405020304" pitchFamily="18" charset="0"/>
              </a:rPr>
              <a:t>，</a:t>
            </a:r>
            <a:r>
              <a:rPr lang="zh-CN" altLang="zh-CN" sz="2400" spc="-100">
                <a:solidFill>
                  <a:srgbClr val="000000"/>
                </a:solidFill>
                <a:ea typeface="楷体" panose="02010609060101010101" pitchFamily="49" charset="-122"/>
                <a:cs typeface="Times New Roman" panose="02020603050405020304" pitchFamily="18" charset="0"/>
              </a:rPr>
              <a:t>根据简谐运动的对称性可知</a:t>
            </a:r>
            <a:r>
              <a:rPr lang="zh-CN" altLang="zh-CN" sz="2400" spc="-100">
                <a:solidFill>
                  <a:srgbClr val="000000"/>
                </a:solidFill>
                <a:cs typeface="Times New Roman" panose="02020603050405020304" pitchFamily="18" charset="0"/>
              </a:rPr>
              <a:t>，</a:t>
            </a:r>
            <a:r>
              <a:rPr lang="zh-CN" altLang="zh-CN" sz="2400" u="wavy" spc="-100">
                <a:solidFill>
                  <a:srgbClr val="000000"/>
                </a:solidFill>
                <a:uFill>
                  <a:solidFill>
                    <a:srgbClr val="00FFFF"/>
                  </a:solidFill>
                </a:uFill>
                <a:ea typeface="楷体" panose="02010609060101010101" pitchFamily="49" charset="-122"/>
                <a:cs typeface="Times New Roman" panose="02020603050405020304" pitchFamily="18" charset="0"/>
              </a:rPr>
              <a:t>弹簧振子从</a:t>
            </a:r>
            <a:r>
              <a:rPr lang="en-US" altLang="zh-CN" sz="2400" i="1" u="wavy" spc="-100">
                <a:solidFill>
                  <a:srgbClr val="000000"/>
                </a:solidFill>
                <a:uFill>
                  <a:solidFill>
                    <a:srgbClr val="00FFFF"/>
                  </a:solidFill>
                </a:uFill>
                <a:cs typeface="Times New Roman" panose="02020603050405020304" pitchFamily="18" charset="0"/>
              </a:rPr>
              <a:t>a</a:t>
            </a:r>
            <a:r>
              <a:rPr lang="zh-CN" altLang="zh-CN" sz="2400" u="wavy" spc="-100">
                <a:solidFill>
                  <a:srgbClr val="000000"/>
                </a:solidFill>
                <a:uFill>
                  <a:solidFill>
                    <a:srgbClr val="00FFFF"/>
                  </a:solidFill>
                </a:uFill>
                <a:ea typeface="楷体" panose="02010609060101010101" pitchFamily="49" charset="-122"/>
                <a:cs typeface="Times New Roman" panose="02020603050405020304" pitchFamily="18" charset="0"/>
              </a:rPr>
              <a:t>到</a:t>
            </a:r>
            <a:r>
              <a:rPr lang="en-US" altLang="zh-CN" sz="2400" i="1" u="wavy" spc="-100">
                <a:solidFill>
                  <a:srgbClr val="000000"/>
                </a:solidFill>
                <a:uFill>
                  <a:solidFill>
                    <a:srgbClr val="00FFFF"/>
                  </a:solidFill>
                </a:uFill>
                <a:cs typeface="Times New Roman" panose="02020603050405020304" pitchFamily="18" charset="0"/>
              </a:rPr>
              <a:t>O</a:t>
            </a:r>
            <a:r>
              <a:rPr lang="zh-CN" altLang="zh-CN" sz="2400" u="wavy" spc="-100">
                <a:solidFill>
                  <a:srgbClr val="000000"/>
                </a:solidFill>
                <a:uFill>
                  <a:solidFill>
                    <a:srgbClr val="00FFFF"/>
                  </a:solidFill>
                </a:uFill>
                <a:ea typeface="楷体" panose="02010609060101010101" pitchFamily="49" charset="-122"/>
                <a:cs typeface="Times New Roman" panose="02020603050405020304" pitchFamily="18" charset="0"/>
              </a:rPr>
              <a:t>的时间与从</a:t>
            </a:r>
            <a:r>
              <a:rPr lang="en-US" altLang="zh-CN" sz="2400" i="1" u="wavy" spc="-100">
                <a:solidFill>
                  <a:srgbClr val="000000"/>
                </a:solidFill>
                <a:uFill>
                  <a:solidFill>
                    <a:srgbClr val="00FFFF"/>
                  </a:solidFill>
                </a:uFill>
                <a:cs typeface="Times New Roman" panose="02020603050405020304" pitchFamily="18" charset="0"/>
              </a:rPr>
              <a:t>O</a:t>
            </a:r>
            <a:r>
              <a:rPr lang="zh-CN" altLang="zh-CN" sz="2400" u="wavy" spc="-100">
                <a:solidFill>
                  <a:srgbClr val="000000"/>
                </a:solidFill>
                <a:uFill>
                  <a:solidFill>
                    <a:srgbClr val="00FFFF"/>
                  </a:solidFill>
                </a:uFill>
                <a:ea typeface="楷体" panose="02010609060101010101" pitchFamily="49" charset="-122"/>
                <a:cs typeface="Times New Roman" panose="02020603050405020304" pitchFamily="18" charset="0"/>
              </a:rPr>
              <a:t>到</a:t>
            </a:r>
            <a:r>
              <a:rPr lang="en-US" altLang="zh-CN" sz="2400" i="1" u="wavy" spc="-100">
                <a:solidFill>
                  <a:srgbClr val="000000"/>
                </a:solidFill>
                <a:uFill>
                  <a:solidFill>
                    <a:srgbClr val="00FFFF"/>
                  </a:solidFill>
                </a:uFill>
                <a:cs typeface="Times New Roman" panose="02020603050405020304" pitchFamily="18" charset="0"/>
              </a:rPr>
              <a:t>b</a:t>
            </a:r>
            <a:r>
              <a:rPr lang="zh-CN" altLang="zh-CN" sz="2400" u="wavy" spc="-100">
                <a:solidFill>
                  <a:srgbClr val="000000"/>
                </a:solidFill>
                <a:uFill>
                  <a:solidFill>
                    <a:srgbClr val="00FFFF"/>
                  </a:solidFill>
                </a:uFill>
                <a:ea typeface="楷体" panose="02010609060101010101" pitchFamily="49" charset="-122"/>
                <a:cs typeface="Times New Roman" panose="02020603050405020304" pitchFamily="18" charset="0"/>
              </a:rPr>
              <a:t>的时间都是</a:t>
            </a:r>
            <a:r>
              <a:rPr lang="en-US" altLang="zh-CN" sz="2400" u="wavy" spc="-100" smtClean="0">
                <a:solidFill>
                  <a:srgbClr val="000000"/>
                </a:solidFill>
                <a:uFill>
                  <a:solidFill>
                    <a:srgbClr val="00FFFF"/>
                  </a:solidFill>
                </a:uFill>
                <a:cs typeface="Times New Roman" panose="02020603050405020304" pitchFamily="18" charset="0"/>
              </a:rPr>
              <a:t>1 s</a:t>
            </a:r>
            <a:r>
              <a:rPr lang="zh-CN" altLang="zh-CN" sz="2400" u="wavy" spc="-100">
                <a:solidFill>
                  <a:srgbClr val="000000"/>
                </a:solidFill>
                <a:uFill>
                  <a:solidFill>
                    <a:srgbClr val="00FFFF"/>
                  </a:solidFill>
                </a:uFill>
                <a:cs typeface="Times New Roman" panose="02020603050405020304" pitchFamily="18" charset="0"/>
              </a:rPr>
              <a:t>，</a:t>
            </a:r>
            <a:r>
              <a:rPr lang="zh-CN" altLang="zh-CN" sz="2400" u="wavy" spc="-100">
                <a:solidFill>
                  <a:srgbClr val="000000"/>
                </a:solidFill>
                <a:uFill>
                  <a:solidFill>
                    <a:srgbClr val="00FFFF"/>
                  </a:solidFill>
                </a:uFill>
                <a:ea typeface="楷体" panose="02010609060101010101" pitchFamily="49" charset="-122"/>
                <a:cs typeface="Times New Roman" panose="02020603050405020304" pitchFamily="18" charset="0"/>
              </a:rPr>
              <a:t>而从</a:t>
            </a:r>
            <a:r>
              <a:rPr lang="en-US" altLang="zh-CN" sz="2400" i="1" u="wavy" spc="-100">
                <a:solidFill>
                  <a:srgbClr val="000000"/>
                </a:solidFill>
                <a:uFill>
                  <a:solidFill>
                    <a:srgbClr val="00FFFF"/>
                  </a:solidFill>
                </a:uFill>
                <a:cs typeface="Times New Roman" panose="02020603050405020304" pitchFamily="18" charset="0"/>
              </a:rPr>
              <a:t>b</a:t>
            </a:r>
            <a:r>
              <a:rPr lang="zh-CN" altLang="zh-CN" sz="2400" u="wavy" spc="-100">
                <a:solidFill>
                  <a:srgbClr val="000000"/>
                </a:solidFill>
                <a:uFill>
                  <a:solidFill>
                    <a:srgbClr val="00FFFF"/>
                  </a:solidFill>
                </a:uFill>
                <a:ea typeface="楷体" panose="02010609060101010101" pitchFamily="49" charset="-122"/>
                <a:cs typeface="Times New Roman" panose="02020603050405020304" pitchFamily="18" charset="0"/>
              </a:rPr>
              <a:t>点经</a:t>
            </a:r>
            <a:r>
              <a:rPr lang="en-US" altLang="zh-CN" sz="2400" u="wavy" spc="-100" smtClean="0">
                <a:solidFill>
                  <a:srgbClr val="000000"/>
                </a:solidFill>
                <a:uFill>
                  <a:solidFill>
                    <a:srgbClr val="00FFFF"/>
                  </a:solidFill>
                </a:uFill>
                <a:cs typeface="Times New Roman" panose="02020603050405020304" pitchFamily="18" charset="0"/>
              </a:rPr>
              <a:t>1 s</a:t>
            </a:r>
            <a:r>
              <a:rPr lang="zh-CN" altLang="zh-CN" sz="2400" u="wavy" spc="-100">
                <a:solidFill>
                  <a:srgbClr val="000000"/>
                </a:solidFill>
                <a:uFill>
                  <a:solidFill>
                    <a:srgbClr val="00FFFF"/>
                  </a:solidFill>
                </a:uFill>
                <a:ea typeface="楷体" panose="02010609060101010101" pitchFamily="49" charset="-122"/>
                <a:cs typeface="Times New Roman" panose="02020603050405020304" pitchFamily="18" charset="0"/>
              </a:rPr>
              <a:t>到达</a:t>
            </a:r>
            <a:r>
              <a:rPr lang="en-US" altLang="zh-CN" sz="2400" i="1" u="wavy" spc="-100">
                <a:solidFill>
                  <a:srgbClr val="000000"/>
                </a:solidFill>
                <a:uFill>
                  <a:solidFill>
                    <a:srgbClr val="00FFFF"/>
                  </a:solidFill>
                </a:uFill>
                <a:cs typeface="Times New Roman" panose="02020603050405020304" pitchFamily="18" charset="0"/>
              </a:rPr>
              <a:t>c</a:t>
            </a:r>
            <a:r>
              <a:rPr lang="zh-CN" altLang="zh-CN" sz="2400" u="wavy" spc="-100">
                <a:solidFill>
                  <a:srgbClr val="000000"/>
                </a:solidFill>
                <a:uFill>
                  <a:solidFill>
                    <a:srgbClr val="00FFFF"/>
                  </a:solidFill>
                </a:uFill>
                <a:ea typeface="楷体" panose="02010609060101010101" pitchFamily="49" charset="-122"/>
                <a:cs typeface="Times New Roman" panose="02020603050405020304" pitchFamily="18" charset="0"/>
              </a:rPr>
              <a:t>点</a:t>
            </a:r>
            <a:r>
              <a:rPr lang="zh-CN" altLang="zh-CN" sz="2400" u="wavy" spc="-100">
                <a:solidFill>
                  <a:srgbClr val="000000"/>
                </a:solidFill>
                <a:uFill>
                  <a:solidFill>
                    <a:srgbClr val="00FFFF"/>
                  </a:solidFill>
                </a:uFill>
                <a:cs typeface="Times New Roman" panose="02020603050405020304" pitchFamily="18" charset="0"/>
              </a:rPr>
              <a:t>，</a:t>
            </a:r>
            <a:r>
              <a:rPr lang="en-US" altLang="zh-CN" sz="2400" i="1" u="wavy" spc="-100">
                <a:solidFill>
                  <a:srgbClr val="000000"/>
                </a:solidFill>
                <a:uFill>
                  <a:solidFill>
                    <a:srgbClr val="00FFFF"/>
                  </a:solidFill>
                </a:uFill>
                <a:cs typeface="Times New Roman" panose="02020603050405020304" pitchFamily="18" charset="0"/>
              </a:rPr>
              <a:t>c</a:t>
            </a:r>
            <a:r>
              <a:rPr lang="zh-CN" altLang="zh-CN" sz="2400" u="wavy" spc="-100">
                <a:solidFill>
                  <a:srgbClr val="000000"/>
                </a:solidFill>
                <a:uFill>
                  <a:solidFill>
                    <a:srgbClr val="00FFFF"/>
                  </a:solidFill>
                </a:uFill>
                <a:ea typeface="楷体" panose="02010609060101010101" pitchFamily="49" charset="-122"/>
                <a:cs typeface="Times New Roman" panose="02020603050405020304" pitchFamily="18" charset="0"/>
              </a:rPr>
              <a:t>点是振子运动的最右端</a:t>
            </a:r>
            <a:r>
              <a:rPr lang="zh-CN" altLang="zh-CN" sz="2400" u="wavy" spc="-100">
                <a:solidFill>
                  <a:srgbClr val="000000"/>
                </a:solidFill>
                <a:uFill>
                  <a:solidFill>
                    <a:srgbClr val="00FFFF"/>
                  </a:solidFill>
                </a:uFill>
                <a:cs typeface="Times New Roman" panose="02020603050405020304" pitchFamily="18" charset="0"/>
              </a:rPr>
              <a:t>，</a:t>
            </a:r>
            <a:r>
              <a:rPr lang="zh-CN" altLang="zh-CN" sz="2400" u="wavy" spc="-100">
                <a:solidFill>
                  <a:srgbClr val="000000"/>
                </a:solidFill>
                <a:uFill>
                  <a:solidFill>
                    <a:srgbClr val="00FFFF"/>
                  </a:solidFill>
                </a:uFill>
                <a:ea typeface="楷体" panose="02010609060101010101" pitchFamily="49" charset="-122"/>
                <a:cs typeface="Times New Roman" panose="02020603050405020304" pitchFamily="18" charset="0"/>
              </a:rPr>
              <a:t>故从平衡位置到最右端的时间为</a:t>
            </a:r>
            <a:r>
              <a:rPr lang="en-US" altLang="zh-CN" sz="2400" u="wavy" spc="-100" smtClean="0">
                <a:solidFill>
                  <a:srgbClr val="000000"/>
                </a:solidFill>
                <a:uFill>
                  <a:solidFill>
                    <a:srgbClr val="00FFFF"/>
                  </a:solidFill>
                </a:uFill>
                <a:cs typeface="Times New Roman" panose="02020603050405020304" pitchFamily="18" charset="0"/>
              </a:rPr>
              <a:t>2 s</a:t>
            </a:r>
            <a:r>
              <a:rPr lang="zh-CN" altLang="zh-CN" sz="2400" u="wavy" spc="-100" smtClean="0">
                <a:solidFill>
                  <a:srgbClr val="000000"/>
                </a:solidFill>
                <a:uFill>
                  <a:solidFill>
                    <a:srgbClr val="00FFFF"/>
                  </a:solidFill>
                </a:uFill>
                <a:cs typeface="Times New Roman" panose="02020603050405020304" pitchFamily="18" charset="0"/>
              </a:rPr>
              <a:t>，</a:t>
            </a:r>
            <a:r>
              <a:rPr lang="zh-CN" altLang="zh-CN" sz="2400" u="wavy" spc="-100">
                <a:solidFill>
                  <a:srgbClr val="000000"/>
                </a:solidFill>
                <a:uFill>
                  <a:solidFill>
                    <a:srgbClr val="00FFFF"/>
                  </a:solidFill>
                </a:uFill>
                <a:ea typeface="楷体" panose="02010609060101010101" pitchFamily="49" charset="-122"/>
                <a:cs typeface="Times New Roman" panose="02020603050405020304" pitchFamily="18" charset="0"/>
              </a:rPr>
              <a:t>故周期</a:t>
            </a:r>
            <a:r>
              <a:rPr lang="en-US" altLang="zh-CN" sz="2400" i="1" u="wavy" spc="-100">
                <a:solidFill>
                  <a:srgbClr val="000000"/>
                </a:solidFill>
                <a:uFill>
                  <a:solidFill>
                    <a:srgbClr val="00FFFF"/>
                  </a:solidFill>
                </a:uFill>
                <a:cs typeface="Times New Roman" panose="02020603050405020304" pitchFamily="18" charset="0"/>
              </a:rPr>
              <a:t>T</a:t>
            </a:r>
            <a:r>
              <a:rPr lang="zh-CN" altLang="zh-CN" sz="2400" u="wavy" spc="-100">
                <a:solidFill>
                  <a:srgbClr val="000000"/>
                </a:solidFill>
                <a:uFill>
                  <a:solidFill>
                    <a:srgbClr val="00FFFF"/>
                  </a:solidFill>
                </a:uFill>
                <a:cs typeface="Times New Roman" panose="02020603050405020304" pitchFamily="18" charset="0"/>
              </a:rPr>
              <a:t>＝</a:t>
            </a:r>
            <a:r>
              <a:rPr lang="en-US" altLang="zh-CN" sz="2400" u="wavy" spc="-100" smtClean="0">
                <a:solidFill>
                  <a:srgbClr val="000000"/>
                </a:solidFill>
                <a:uFill>
                  <a:solidFill>
                    <a:srgbClr val="00FFFF"/>
                  </a:solidFill>
                </a:uFill>
                <a:cs typeface="Times New Roman" panose="02020603050405020304" pitchFamily="18" charset="0"/>
              </a:rPr>
              <a:t>2 s</a:t>
            </a:r>
            <a:r>
              <a:rPr lang="en-US" altLang="zh-CN" sz="2400" u="wavy" spc="-100" smtClean="0">
                <a:solidFill>
                  <a:srgbClr val="000000"/>
                </a:solidFill>
                <a:uFill>
                  <a:solidFill>
                    <a:srgbClr val="00FFFF"/>
                  </a:solidFill>
                </a:uFill>
                <a:latin typeface="宋体" panose="02010600030101010101" pitchFamily="2" charset="-122"/>
                <a:cs typeface="Times New Roman" panose="02020603050405020304" pitchFamily="18" charset="0"/>
              </a:rPr>
              <a:t>×</a:t>
            </a:r>
            <a:r>
              <a:rPr lang="en-US" altLang="zh-CN" sz="2400" u="wavy" spc="-100" smtClean="0">
                <a:solidFill>
                  <a:srgbClr val="000000"/>
                </a:solidFill>
                <a:uFill>
                  <a:solidFill>
                    <a:srgbClr val="00FFFF"/>
                  </a:solidFill>
                </a:uFill>
                <a:cs typeface="Times New Roman" panose="02020603050405020304" pitchFamily="18" charset="0"/>
              </a:rPr>
              <a:t>4</a:t>
            </a:r>
            <a:r>
              <a:rPr lang="zh-CN" altLang="zh-CN" sz="2400" u="wavy" spc="-100">
                <a:solidFill>
                  <a:srgbClr val="000000"/>
                </a:solidFill>
                <a:uFill>
                  <a:solidFill>
                    <a:srgbClr val="00FFFF"/>
                  </a:solidFill>
                </a:uFill>
                <a:cs typeface="Times New Roman" panose="02020603050405020304" pitchFamily="18" charset="0"/>
              </a:rPr>
              <a:t>＝</a:t>
            </a:r>
            <a:r>
              <a:rPr lang="en-US" altLang="zh-CN" sz="2400" u="wavy" spc="-100" smtClean="0">
                <a:solidFill>
                  <a:srgbClr val="000000"/>
                </a:solidFill>
                <a:uFill>
                  <a:solidFill>
                    <a:srgbClr val="00FFFF"/>
                  </a:solidFill>
                </a:uFill>
                <a:cs typeface="Times New Roman" panose="02020603050405020304" pitchFamily="18" charset="0"/>
              </a:rPr>
              <a:t>8 s</a:t>
            </a:r>
            <a:r>
              <a:rPr lang="zh-CN" altLang="zh-CN" sz="2400" u="wavy" spc="-100">
                <a:solidFill>
                  <a:srgbClr val="000000"/>
                </a:solidFill>
                <a:uFill>
                  <a:solidFill>
                    <a:srgbClr val="00FFFF"/>
                  </a:solidFill>
                </a:uFill>
                <a:cs typeface="Times New Roman" panose="02020603050405020304" pitchFamily="18" charset="0"/>
              </a:rPr>
              <a:t>，</a:t>
            </a:r>
            <a:endParaRPr lang="zh-CN" altLang="zh-CN" sz="1200" spc="-100">
              <a:solidFill>
                <a:srgbClr val="000000"/>
              </a:solidFill>
              <a:cs typeface="Times New Roman" panose="02020603050405020304" pitchFamily="18" charset="0"/>
            </a:endParaRPr>
          </a:p>
        </p:txBody>
      </p:sp>
      <p:pic>
        <p:nvPicPr>
          <p:cNvPr id="7" name="24解析.eps" descr="id:2147491694;FounderCES"/>
          <p:cNvPicPr/>
          <p:nvPr/>
        </p:nvPicPr>
        <p:blipFill>
          <a:blip r:embed="rId3"/>
          <a:stretch>
            <a:fillRect/>
          </a:stretch>
        </p:blipFill>
        <p:spPr>
          <a:xfrm>
            <a:off x="478582" y="3088474"/>
            <a:ext cx="764309" cy="272473"/>
          </a:xfrm>
          <a:prstGeom prst="rect">
            <a:avLst/>
          </a:prstGeom>
        </p:spPr>
      </p:pic>
      <p:sp>
        <p:nvSpPr>
          <p:cNvPr id="6" name="矩形 5"/>
          <p:cNvSpPr/>
          <p:nvPr/>
        </p:nvSpPr>
        <p:spPr>
          <a:xfrm>
            <a:off x="360854" y="4795431"/>
            <a:ext cx="11485848" cy="1198880"/>
          </a:xfrm>
          <a:prstGeom prst="rect">
            <a:avLst/>
          </a:prstGeom>
        </p:spPr>
        <p:txBody>
          <a:bodyPr wrap="square">
            <a:spAutoFit/>
          </a:bodyPr>
          <a:lstStyle/>
          <a:p>
            <a:pPr algn="just">
              <a:lnSpc>
                <a:spcPct val="150000"/>
              </a:lnSpc>
              <a:spcAft>
                <a:spcPts val="0"/>
              </a:spcAft>
              <a:tabLst>
                <a:tab pos="6301105" algn="l"/>
              </a:tabLst>
            </a:pPr>
            <a:r>
              <a:rPr lang="zh-CN" altLang="zh-CN" sz="2400">
                <a:solidFill>
                  <a:srgbClr val="00AEEF"/>
                </a:solidFill>
                <a:ea typeface="楷体" panose="02010609060101010101" pitchFamily="49" charset="-122"/>
                <a:cs typeface="Times New Roman" panose="02020603050405020304" pitchFamily="18" charset="0"/>
              </a:rPr>
              <a:t>如果振子从</a:t>
            </a:r>
            <a:r>
              <a:rPr lang="en-US" altLang="zh-CN" sz="2400" i="1">
                <a:solidFill>
                  <a:srgbClr val="00AEEF"/>
                </a:solidFill>
                <a:cs typeface="Times New Roman" panose="02020603050405020304" pitchFamily="18" charset="0"/>
              </a:rPr>
              <a:t>a</a:t>
            </a:r>
            <a:r>
              <a:rPr lang="zh-CN" altLang="zh-CN" sz="2400">
                <a:solidFill>
                  <a:srgbClr val="00AEEF"/>
                </a:solidFill>
                <a:ea typeface="楷体" panose="02010609060101010101" pitchFamily="49" charset="-122"/>
                <a:cs typeface="Times New Roman" panose="02020603050405020304" pitchFamily="18" charset="0"/>
              </a:rPr>
              <a:t>经</a:t>
            </a:r>
            <a:r>
              <a:rPr lang="en-US" altLang="zh-CN" sz="2400" i="1">
                <a:solidFill>
                  <a:srgbClr val="00AEEF"/>
                </a:solidFill>
                <a:cs typeface="Times New Roman" panose="02020603050405020304" pitchFamily="18" charset="0"/>
              </a:rPr>
              <a:t>O</a:t>
            </a:r>
            <a:r>
              <a:rPr lang="zh-CN" altLang="zh-CN" sz="2400">
                <a:solidFill>
                  <a:srgbClr val="00AEEF"/>
                </a:solidFill>
                <a:ea typeface="楷体" panose="02010609060101010101" pitchFamily="49" charset="-122"/>
                <a:cs typeface="Times New Roman" panose="02020603050405020304" pitchFamily="18" charset="0"/>
              </a:rPr>
              <a:t>、</a:t>
            </a:r>
            <a:r>
              <a:rPr lang="en-US" altLang="zh-CN" sz="2400" i="1">
                <a:solidFill>
                  <a:srgbClr val="00AEEF"/>
                </a:solidFill>
                <a:cs typeface="Times New Roman" panose="02020603050405020304" pitchFamily="18" charset="0"/>
              </a:rPr>
              <a:t>b</a:t>
            </a:r>
            <a:r>
              <a:rPr lang="zh-CN" altLang="zh-CN" sz="2400">
                <a:solidFill>
                  <a:srgbClr val="00AEEF"/>
                </a:solidFill>
                <a:ea typeface="楷体" panose="02010609060101010101" pitchFamily="49" charset="-122"/>
                <a:cs typeface="Times New Roman" panose="02020603050405020304" pitchFamily="18" charset="0"/>
              </a:rPr>
              <a:t>、</a:t>
            </a:r>
            <a:r>
              <a:rPr lang="en-US" altLang="zh-CN" sz="2400" i="1">
                <a:solidFill>
                  <a:srgbClr val="00AEEF"/>
                </a:solidFill>
                <a:cs typeface="Times New Roman" panose="02020603050405020304" pitchFamily="18" charset="0"/>
              </a:rPr>
              <a:t>c</a:t>
            </a:r>
            <a:r>
              <a:rPr lang="zh-CN" altLang="zh-CN" sz="2400">
                <a:solidFill>
                  <a:srgbClr val="00AEEF"/>
                </a:solidFill>
                <a:ea typeface="楷体" panose="02010609060101010101" pitchFamily="49" charset="-122"/>
                <a:cs typeface="Times New Roman" panose="02020603050405020304" pitchFamily="18" charset="0"/>
              </a:rPr>
              <a:t>再到</a:t>
            </a:r>
            <a:r>
              <a:rPr lang="en-US" altLang="zh-CN" sz="2400" i="1">
                <a:solidFill>
                  <a:srgbClr val="00AEEF"/>
                </a:solidFill>
                <a:cs typeface="Times New Roman" panose="02020603050405020304" pitchFamily="18" charset="0"/>
              </a:rPr>
              <a:t>b</a:t>
            </a:r>
            <a:r>
              <a:rPr lang="zh-CN" altLang="zh-CN" sz="2400">
                <a:solidFill>
                  <a:srgbClr val="00AEEF"/>
                </a:solidFill>
                <a:cs typeface="Times New Roman" panose="02020603050405020304" pitchFamily="18" charset="0"/>
              </a:rPr>
              <a:t>，</a:t>
            </a:r>
            <a:r>
              <a:rPr lang="zh-CN" altLang="zh-CN" sz="2400">
                <a:solidFill>
                  <a:srgbClr val="00AEEF"/>
                </a:solidFill>
                <a:ea typeface="楷体" panose="02010609060101010101" pitchFamily="49" charset="-122"/>
                <a:cs typeface="Times New Roman" panose="02020603050405020304" pitchFamily="18" charset="0"/>
              </a:rPr>
              <a:t>则振子从</a:t>
            </a:r>
            <a:r>
              <a:rPr lang="en-US" altLang="zh-CN" sz="2400" i="1">
                <a:solidFill>
                  <a:srgbClr val="00AEEF"/>
                </a:solidFill>
                <a:cs typeface="Times New Roman" panose="02020603050405020304" pitchFamily="18" charset="0"/>
              </a:rPr>
              <a:t>b</a:t>
            </a:r>
            <a:r>
              <a:rPr lang="zh-CN" altLang="zh-CN" sz="2400">
                <a:solidFill>
                  <a:srgbClr val="00AEEF"/>
                </a:solidFill>
                <a:ea typeface="楷体" panose="02010609060101010101" pitchFamily="49" charset="-122"/>
                <a:cs typeface="Times New Roman" panose="02020603050405020304" pitchFamily="18" charset="0"/>
              </a:rPr>
              <a:t>再到</a:t>
            </a:r>
            <a:r>
              <a:rPr lang="en-US" altLang="zh-CN" sz="2400" i="1">
                <a:solidFill>
                  <a:srgbClr val="00AEEF"/>
                </a:solidFill>
                <a:cs typeface="Times New Roman" panose="02020603050405020304" pitchFamily="18" charset="0"/>
              </a:rPr>
              <a:t>c</a:t>
            </a:r>
            <a:r>
              <a:rPr lang="zh-CN" altLang="zh-CN" sz="2400">
                <a:solidFill>
                  <a:srgbClr val="00AEEF"/>
                </a:solidFill>
                <a:ea typeface="楷体" panose="02010609060101010101" pitchFamily="49" charset="-122"/>
                <a:cs typeface="Times New Roman" panose="02020603050405020304" pitchFamily="18" charset="0"/>
              </a:rPr>
              <a:t>的时间一定大于振子从</a:t>
            </a:r>
            <a:r>
              <a:rPr lang="en-US" altLang="zh-CN" sz="2400" i="1">
                <a:solidFill>
                  <a:srgbClr val="00AEEF"/>
                </a:solidFill>
                <a:cs typeface="Times New Roman" panose="02020603050405020304" pitchFamily="18" charset="0"/>
              </a:rPr>
              <a:t>a</a:t>
            </a:r>
            <a:r>
              <a:rPr lang="zh-CN" altLang="zh-CN" sz="2400">
                <a:solidFill>
                  <a:srgbClr val="00AEEF"/>
                </a:solidFill>
                <a:ea typeface="楷体" panose="02010609060101010101" pitchFamily="49" charset="-122"/>
                <a:cs typeface="Times New Roman" panose="02020603050405020304" pitchFamily="18" charset="0"/>
              </a:rPr>
              <a:t>到</a:t>
            </a:r>
            <a:r>
              <a:rPr lang="en-US" altLang="zh-CN" sz="2400" i="1">
                <a:solidFill>
                  <a:srgbClr val="00AEEF"/>
                </a:solidFill>
                <a:cs typeface="Times New Roman" panose="02020603050405020304" pitchFamily="18" charset="0"/>
              </a:rPr>
              <a:t>b</a:t>
            </a:r>
            <a:r>
              <a:rPr lang="zh-CN" altLang="zh-CN" sz="2400">
                <a:solidFill>
                  <a:srgbClr val="00AEEF"/>
                </a:solidFill>
                <a:ea typeface="楷体" panose="02010609060101010101" pitchFamily="49" charset="-122"/>
                <a:cs typeface="Times New Roman" panose="02020603050405020304" pitchFamily="18" charset="0"/>
              </a:rPr>
              <a:t>的时间</a:t>
            </a:r>
            <a:r>
              <a:rPr lang="zh-CN" altLang="zh-CN" sz="2400">
                <a:solidFill>
                  <a:srgbClr val="00AEEF"/>
                </a:solidFill>
                <a:cs typeface="Times New Roman" panose="02020603050405020304" pitchFamily="18" charset="0"/>
              </a:rPr>
              <a:t>，</a:t>
            </a:r>
            <a:r>
              <a:rPr lang="zh-CN" altLang="zh-CN" sz="2400">
                <a:solidFill>
                  <a:srgbClr val="00AEEF"/>
                </a:solidFill>
                <a:ea typeface="楷体" panose="02010609060101010101" pitchFamily="49" charset="-122"/>
                <a:cs typeface="Times New Roman" panose="02020603050405020304" pitchFamily="18" charset="0"/>
              </a:rPr>
              <a:t>与题干矛盾</a:t>
            </a:r>
            <a:r>
              <a:rPr lang="zh-CN" altLang="zh-CN" sz="2400">
                <a:solidFill>
                  <a:srgbClr val="00AEEF"/>
                </a:solidFill>
                <a:cs typeface="Times New Roman" panose="02020603050405020304" pitchFamily="18" charset="0"/>
              </a:rPr>
              <a:t>，</a:t>
            </a:r>
            <a:r>
              <a:rPr lang="zh-CN" altLang="zh-CN" sz="2400">
                <a:solidFill>
                  <a:srgbClr val="00AEEF"/>
                </a:solidFill>
                <a:ea typeface="楷体" panose="02010609060101010101" pitchFamily="49" charset="-122"/>
                <a:cs typeface="Times New Roman" panose="02020603050405020304" pitchFamily="18" charset="0"/>
              </a:rPr>
              <a:t>则</a:t>
            </a:r>
            <a:r>
              <a:rPr lang="en-US" altLang="zh-CN" sz="2400">
                <a:solidFill>
                  <a:srgbClr val="00AEEF"/>
                </a:solidFill>
                <a:cs typeface="Times New Roman" panose="02020603050405020304" pitchFamily="18" charset="0"/>
              </a:rPr>
              <a:t>2 s</a:t>
            </a:r>
            <a:r>
              <a:rPr lang="zh-CN" altLang="zh-CN" sz="2400">
                <a:solidFill>
                  <a:srgbClr val="00AEEF"/>
                </a:solidFill>
                <a:ea typeface="楷体" panose="02010609060101010101" pitchFamily="49" charset="-122"/>
                <a:cs typeface="Times New Roman" panose="02020603050405020304" pitchFamily="18" charset="0"/>
              </a:rPr>
              <a:t>后振子到达</a:t>
            </a:r>
            <a:r>
              <a:rPr lang="en-US" altLang="zh-CN" sz="2400" i="1">
                <a:solidFill>
                  <a:srgbClr val="00AEEF"/>
                </a:solidFill>
                <a:cs typeface="Times New Roman" panose="02020603050405020304" pitchFamily="18" charset="0"/>
              </a:rPr>
              <a:t>b</a:t>
            </a:r>
            <a:r>
              <a:rPr lang="zh-CN" altLang="zh-CN" sz="2400">
                <a:solidFill>
                  <a:srgbClr val="00AEEF"/>
                </a:solidFill>
                <a:ea typeface="楷体" panose="02010609060101010101" pitchFamily="49" charset="-122"/>
                <a:cs typeface="Times New Roman" panose="02020603050405020304" pitchFamily="18" charset="0"/>
              </a:rPr>
              <a:t>点一定是第一次到达</a:t>
            </a:r>
            <a:r>
              <a:rPr lang="en-US" altLang="zh-CN" sz="2400">
                <a:solidFill>
                  <a:srgbClr val="00AEEF"/>
                </a:solidFill>
                <a:latin typeface="宋体" panose="02010600030101010101" pitchFamily="2" charset="-122"/>
                <a:cs typeface="Times New Roman" panose="02020603050405020304" pitchFamily="18" charset="0"/>
              </a:rPr>
              <a:t>.</a:t>
            </a:r>
            <a:endParaRPr lang="zh-CN" altLang="zh-CN" sz="1200">
              <a:solidFill>
                <a:srgbClr val="000000"/>
              </a:solidFill>
              <a:cs typeface="Times New Roman" panose="02020603050405020304" pitchFamily="18" charset="0"/>
            </a:endParaRPr>
          </a:p>
        </p:txBody>
      </p:sp>
      <mc:AlternateContent xmlns:mc="http://schemas.openxmlformats.org/markup-compatibility/2006">
        <mc:Choice xmlns:a14="http://schemas.microsoft.com/office/drawing/2010/main" Requires="a14">
          <p:sp>
            <p:nvSpPr>
              <p:cNvPr id="9" name="矩形 8"/>
              <p:cNvSpPr/>
              <p:nvPr/>
            </p:nvSpPr>
            <p:spPr>
              <a:xfrm>
                <a:off x="406574" y="5716281"/>
                <a:ext cx="7510115" cy="898323"/>
              </a:xfrm>
              <a:prstGeom prst="rect">
                <a:avLst/>
              </a:prstGeom>
            </p:spPr>
            <p:txBody>
              <a:bodyPr wrap="square">
                <a:spAutoFit/>
              </a:bodyPr>
              <a:lstStyle/>
              <a:p>
                <a:pPr algn="just">
                  <a:lnSpc>
                    <a:spcPct val="150000"/>
                  </a:lnSpc>
                  <a:spcAft>
                    <a:spcPts val="0"/>
                  </a:spcAft>
                  <a:tabLst>
                    <a:tab pos="6301105" algn="l"/>
                  </a:tabLst>
                </a:pPr>
                <a:r>
                  <a:rPr lang="zh-CN" altLang="zh-CN" sz="2400">
                    <a:solidFill>
                      <a:srgbClr val="000000"/>
                    </a:solidFill>
                    <a:ea typeface="楷体" panose="02010609060101010101" pitchFamily="49" charset="-122"/>
                    <a:cs typeface="Times New Roman" panose="02020603050405020304" pitchFamily="18" charset="0"/>
                  </a:rPr>
                  <a:t>振幅</a:t>
                </a:r>
                <a:r>
                  <a:rPr lang="en-US" altLang="zh-CN" sz="2400" i="1">
                    <a:solidFill>
                      <a:srgbClr val="000000"/>
                    </a:solidFill>
                    <a:cs typeface="Times New Roman" panose="02020603050405020304" pitchFamily="18" charset="0"/>
                  </a:rPr>
                  <a:t>A</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Ob</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bc</a:t>
                </a:r>
                <a:r>
                  <a:rPr lang="zh-CN" altLang="zh-CN" sz="240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𝒂𝒃</m:t>
                        </m:r>
                      </m:num>
                      <m:den>
                        <m:r>
                          <a:rPr lang="en-US" altLang="zh-CN" sz="2400" i="1">
                            <a:solidFill>
                              <a:srgbClr val="000000"/>
                            </a:solidFill>
                            <a:latin typeface="Cambria Math" panose="02040503050406030204" pitchFamily="18" charset="0"/>
                            <a:cs typeface="Times New Roman" panose="02020603050405020304" pitchFamily="18" charset="0"/>
                          </a:rPr>
                          <m:t>𝟐</m:t>
                        </m:r>
                      </m:den>
                    </m:f>
                  </m:oMath>
                </a14:m>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bc</a:t>
                </a:r>
                <a:r>
                  <a:rPr lang="zh-CN" altLang="zh-CN" sz="240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𝟐𝟎𝐜𝐦</m:t>
                        </m:r>
                      </m:num>
                      <m:den>
                        <m:r>
                          <a:rPr lang="en-US" altLang="zh-CN" sz="2400" i="1">
                            <a:solidFill>
                              <a:srgbClr val="000000"/>
                            </a:solidFill>
                            <a:latin typeface="Cambria Math" panose="02040503050406030204" pitchFamily="18" charset="0"/>
                            <a:cs typeface="Times New Roman" panose="02020603050405020304" pitchFamily="18" charset="0"/>
                          </a:rPr>
                          <m:t>𝟐</m:t>
                        </m:r>
                      </m:den>
                    </m:f>
                  </m:oMath>
                </a14:m>
                <a:r>
                  <a:rPr lang="zh-CN" altLang="zh-CN" sz="2400">
                    <a:solidFill>
                      <a:srgbClr val="000000"/>
                    </a:solidFill>
                    <a:cs typeface="Times New Roman" panose="02020603050405020304" pitchFamily="18" charset="0"/>
                  </a:rPr>
                  <a:t>＋</a:t>
                </a:r>
                <a:r>
                  <a:rPr lang="en-US" altLang="zh-CN" sz="2400" smtClean="0">
                    <a:solidFill>
                      <a:srgbClr val="000000"/>
                    </a:solidFill>
                    <a:latin typeface="+mn-lt"/>
                    <a:cs typeface="Times New Roman" panose="02020603050405020304" pitchFamily="18" charset="0"/>
                  </a:rPr>
                  <a:t>4.</a:t>
                </a:r>
                <a:r>
                  <a:rPr lang="en-US" altLang="zh-CN" sz="2400" smtClean="0">
                    <a:solidFill>
                      <a:srgbClr val="000000"/>
                    </a:solidFill>
                    <a:cs typeface="Times New Roman" panose="02020603050405020304" pitchFamily="18" charset="0"/>
                  </a:rPr>
                  <a:t>1 cm</a:t>
                </a:r>
                <a:r>
                  <a:rPr lang="zh-CN" altLang="zh-CN" sz="2400">
                    <a:solidFill>
                      <a:srgbClr val="000000"/>
                    </a:solidFill>
                    <a:cs typeface="Times New Roman" panose="02020603050405020304" pitchFamily="18" charset="0"/>
                  </a:rPr>
                  <a:t>＝</a:t>
                </a:r>
                <a:r>
                  <a:rPr lang="en-US" altLang="zh-CN" sz="2400" smtClean="0">
                    <a:solidFill>
                      <a:srgbClr val="000000"/>
                    </a:solidFill>
                    <a:cs typeface="Times New Roman" panose="02020603050405020304" pitchFamily="18" charset="0"/>
                  </a:rPr>
                  <a:t>14</a:t>
                </a:r>
                <a:r>
                  <a:rPr lang="en-US" altLang="zh-CN" sz="2400" smtClean="0">
                    <a:solidFill>
                      <a:srgbClr val="000000"/>
                    </a:solidFill>
                    <a:latin typeface="+mn-lt"/>
                    <a:cs typeface="Times New Roman" panose="02020603050405020304" pitchFamily="18" charset="0"/>
                  </a:rPr>
                  <a:t>.</a:t>
                </a:r>
                <a:r>
                  <a:rPr lang="en-US" altLang="zh-CN" sz="2400" smtClean="0">
                    <a:solidFill>
                      <a:srgbClr val="000000"/>
                    </a:solidFill>
                    <a:cs typeface="Times New Roman" panose="02020603050405020304" pitchFamily="18" charset="0"/>
                  </a:rPr>
                  <a:t>1 cm</a:t>
                </a:r>
                <a:r>
                  <a:rPr lang="en-US" altLang="zh-CN" sz="2400">
                    <a:solidFill>
                      <a:srgbClr val="000000"/>
                    </a:solidFill>
                    <a:latin typeface="宋体" panose="02010600030101010101" pitchFamily="2" charset="-122"/>
                    <a:cs typeface="Times New Roman" panose="02020603050405020304" pitchFamily="18" charset="0"/>
                  </a:rPr>
                  <a:t>.</a:t>
                </a:r>
                <a:endParaRPr lang="zh-CN" altLang="zh-CN" sz="1200">
                  <a:solidFill>
                    <a:srgbClr val="000000"/>
                  </a:solidFill>
                  <a:cs typeface="Times New Roman" panose="02020603050405020304" pitchFamily="18" charset="0"/>
                </a:endParaRPr>
              </a:p>
            </p:txBody>
          </p:sp>
        </mc:Choice>
        <mc:Fallback>
          <p:sp>
            <p:nvSpPr>
              <p:cNvPr id="9" name="矩形 8"/>
              <p:cNvSpPr>
                <a:spLocks noRot="1" noChangeAspect="1" noMove="1" noResize="1" noEditPoints="1" noAdjustHandles="1" noChangeArrowheads="1" noChangeShapeType="1" noTextEdit="1"/>
              </p:cNvSpPr>
              <p:nvPr/>
            </p:nvSpPr>
            <p:spPr>
              <a:xfrm>
                <a:off x="406574" y="5716281"/>
                <a:ext cx="7510115" cy="898323"/>
              </a:xfrm>
              <a:prstGeom prst="rect">
                <a:avLst/>
              </a:prstGeom>
              <a:blipFill rotWithShape="1">
                <a:blip r:embed="rId4"/>
                <a:stretch>
                  <a:fillRect l="-2" t="-1" r="2" b="49"/>
                </a:stretch>
              </a:blipFill>
            </p:spPr>
            <p:txBody>
              <a:bodyPr/>
              <a:lstStyle/>
              <a:p>
                <a:r>
                  <a:rPr lang="zh-CN" altLang="en-US">
                    <a:noFill/>
                  </a:rPr>
                  <a:t> </a:t>
                </a:r>
              </a:p>
            </p:txBody>
          </p:sp>
        </mc:Fallback>
      </mc:AlternateContent>
      <p:pic>
        <p:nvPicPr>
          <p:cNvPr id="10" name="箭头右下.eps" descr="id:2147491707;FounderCES"/>
          <p:cNvPicPr/>
          <p:nvPr/>
        </p:nvPicPr>
        <p:blipFill>
          <a:blip r:embed="rId5"/>
          <a:stretch>
            <a:fillRect/>
          </a:stretch>
        </p:blipFill>
        <p:spPr>
          <a:xfrm>
            <a:off x="1274799" y="4617900"/>
            <a:ext cx="394970" cy="310515"/>
          </a:xfrm>
          <a:prstGeom prst="rect">
            <a:avLst/>
          </a:prstGeom>
        </p:spPr>
      </p:pic>
      <p:pic>
        <p:nvPicPr>
          <p:cNvPr id="11" name="24xb15.jpg" descr="id:2147491693;FounderCES"/>
          <p:cNvPicPr/>
          <p:nvPr/>
        </p:nvPicPr>
        <p:blipFill>
          <a:blip r:embed="rId6"/>
          <a:stretch>
            <a:fillRect/>
          </a:stretch>
        </p:blipFill>
        <p:spPr>
          <a:xfrm>
            <a:off x="5447134" y="2228148"/>
            <a:ext cx="5472608" cy="52949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6" grpId="0"/>
      <p:bldP spid="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24答案.eps" descr="id:2147491722;FounderCES"/>
          <p:cNvPicPr/>
          <p:nvPr/>
        </p:nvPicPr>
        <p:blipFill>
          <a:blip r:embed="rId1"/>
          <a:stretch>
            <a:fillRect/>
          </a:stretch>
        </p:blipFill>
        <p:spPr>
          <a:xfrm>
            <a:off x="502111" y="2806315"/>
            <a:ext cx="840740" cy="299720"/>
          </a:xfrm>
          <a:prstGeom prst="rect">
            <a:avLst/>
          </a:prstGeom>
        </p:spPr>
      </p:pic>
      <p:sp>
        <p:nvSpPr>
          <p:cNvPr id="3" name="内容占位符 2"/>
          <p:cNvSpPr>
            <a:spLocks noGrp="1"/>
          </p:cNvSpPr>
          <p:nvPr>
            <p:ph idx="1"/>
          </p:nvPr>
        </p:nvSpPr>
        <p:spPr>
          <a:xfrm>
            <a:off x="360854" y="836712"/>
            <a:ext cx="11485848" cy="646331"/>
          </a:xfrm>
        </p:spPr>
        <p:txBody>
          <a:bodyPr/>
          <a:lstStyle/>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弹簧振子经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点向右运动开始计时，运动</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21 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通过的路程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1465474" y="2633009"/>
            <a:ext cx="1056700" cy="579967"/>
          </a:xfrm>
          <a:prstGeom prst="rect">
            <a:avLst/>
          </a:prstGeom>
        </p:spPr>
        <p:txBody>
          <a:bodyPr wrap="none">
            <a:spAutoFit/>
          </a:bodyPr>
          <a:lstStyle/>
          <a:p>
            <a:pPr algn="just">
              <a:lnSpc>
                <a:spcPct val="150000"/>
              </a:lnSpc>
              <a:spcAft>
                <a:spcPts val="0"/>
              </a:spcAft>
              <a:tabLst>
                <a:tab pos="6301105" algn="l"/>
              </a:tabLst>
            </a:pPr>
            <a:r>
              <a:rPr lang="en-US" altLang="zh-CN" sz="2400" smtClean="0">
                <a:solidFill>
                  <a:srgbClr val="000000"/>
                </a:solidFill>
                <a:latin typeface="+mn-lt"/>
                <a:cs typeface="Times New Roman" panose="02020603050405020304" pitchFamily="18" charset="0"/>
              </a:rPr>
              <a:t>1.</a:t>
            </a:r>
            <a:r>
              <a:rPr lang="en-US" altLang="zh-CN" sz="2400" smtClean="0">
                <a:solidFill>
                  <a:srgbClr val="000000"/>
                </a:solidFill>
                <a:cs typeface="Times New Roman" panose="02020603050405020304" pitchFamily="18" charset="0"/>
              </a:rPr>
              <a:t>51 m</a:t>
            </a:r>
            <a:endParaRPr lang="zh-CN" altLang="zh-CN" sz="1200">
              <a:solidFill>
                <a:srgbClr val="000000"/>
              </a:solidFill>
              <a:cs typeface="Times New Roman" panose="02020603050405020304" pitchFamily="18" charset="0"/>
            </a:endParaRPr>
          </a:p>
        </p:txBody>
      </p:sp>
      <p:sp>
        <p:nvSpPr>
          <p:cNvPr id="4" name="矩形 3"/>
          <p:cNvSpPr/>
          <p:nvPr/>
        </p:nvSpPr>
        <p:spPr>
          <a:xfrm>
            <a:off x="360854" y="3258850"/>
            <a:ext cx="11485848" cy="1754326"/>
          </a:xfrm>
          <a:prstGeom prst="rect">
            <a:avLst/>
          </a:prstGeom>
        </p:spPr>
        <p:txBody>
          <a:bodyPr wrap="square">
            <a:spAutoFit/>
          </a:bodyPr>
          <a:lstStyle/>
          <a:p>
            <a:pPr algn="just">
              <a:lnSpc>
                <a:spcPct val="150000"/>
              </a:lnSpc>
              <a:spcAft>
                <a:spcPts val="0"/>
              </a:spcAft>
              <a:tabLst>
                <a:tab pos="6301105" algn="l"/>
              </a:tabLst>
            </a:pPr>
            <a:r>
              <a:rPr lang="en-US" altLang="zh-CN" sz="2400" smtClean="0">
                <a:solidFill>
                  <a:srgbClr val="000000"/>
                </a:solidFill>
                <a:ea typeface="楷体" panose="02010609060101010101" pitchFamily="49" charset="-122"/>
                <a:cs typeface="Times New Roman" panose="02020603050405020304" pitchFamily="18" charset="0"/>
              </a:rPr>
              <a:t>             </a:t>
            </a:r>
            <a:r>
              <a:rPr lang="zh-CN" altLang="zh-CN" sz="2400" smtClean="0">
                <a:solidFill>
                  <a:srgbClr val="000000"/>
                </a:solidFill>
                <a:ea typeface="楷体" panose="02010609060101010101" pitchFamily="49" charset="-122"/>
                <a:cs typeface="Times New Roman" panose="02020603050405020304" pitchFamily="18" charset="0"/>
              </a:rPr>
              <a:t>由</a:t>
            </a:r>
            <a:r>
              <a:rPr lang="zh-CN" altLang="zh-CN" sz="2400">
                <a:solidFill>
                  <a:srgbClr val="000000"/>
                </a:solidFill>
                <a:ea typeface="楷体" panose="02010609060101010101" pitchFamily="49" charset="-122"/>
                <a:cs typeface="Times New Roman" panose="02020603050405020304" pitchFamily="18" charset="0"/>
              </a:rPr>
              <a:t>题意可知</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振子向右经</a:t>
            </a:r>
            <a:r>
              <a:rPr lang="en-US" altLang="zh-CN" sz="2400" i="1">
                <a:solidFill>
                  <a:srgbClr val="000000"/>
                </a:solidFill>
                <a:cs typeface="Times New Roman" panose="02020603050405020304" pitchFamily="18" charset="0"/>
              </a:rPr>
              <a:t>a</a:t>
            </a:r>
            <a:r>
              <a:rPr lang="zh-CN" altLang="zh-CN" sz="2400">
                <a:solidFill>
                  <a:srgbClr val="000000"/>
                </a:solidFill>
                <a:ea typeface="楷体" panose="02010609060101010101" pitchFamily="49" charset="-122"/>
                <a:cs typeface="Times New Roman" panose="02020603050405020304" pitchFamily="18" charset="0"/>
              </a:rPr>
              <a:t>后运动时间</a:t>
            </a:r>
            <a:r>
              <a:rPr lang="en-US" altLang="zh-CN" sz="2400" i="1">
                <a:solidFill>
                  <a:srgbClr val="000000"/>
                </a:solidFill>
                <a:cs typeface="Times New Roman" panose="02020603050405020304" pitchFamily="18" charset="0"/>
              </a:rPr>
              <a:t>t</a:t>
            </a:r>
            <a:r>
              <a:rPr lang="zh-CN" altLang="zh-CN" sz="2400">
                <a:solidFill>
                  <a:srgbClr val="000000"/>
                </a:solidFill>
                <a:cs typeface="Times New Roman" panose="02020603050405020304" pitchFamily="18" charset="0"/>
              </a:rPr>
              <a:t>＝</a:t>
            </a:r>
            <a:r>
              <a:rPr lang="en-US" altLang="zh-CN" sz="2400" smtClean="0">
                <a:solidFill>
                  <a:srgbClr val="000000"/>
                </a:solidFill>
                <a:cs typeface="Times New Roman" panose="02020603050405020304" pitchFamily="18" charset="0"/>
              </a:rPr>
              <a:t>21 s</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则振子通过平衡位置</a:t>
            </a:r>
            <a:r>
              <a:rPr lang="en-US" altLang="zh-CN" sz="2400" i="1">
                <a:solidFill>
                  <a:srgbClr val="000000"/>
                </a:solidFill>
                <a:cs typeface="Times New Roman" panose="02020603050405020304" pitchFamily="18" charset="0"/>
              </a:rPr>
              <a:t>O</a:t>
            </a:r>
            <a:r>
              <a:rPr lang="zh-CN" altLang="zh-CN" sz="2400">
                <a:solidFill>
                  <a:srgbClr val="000000"/>
                </a:solidFill>
                <a:ea typeface="楷体" panose="02010609060101010101" pitchFamily="49" charset="-122"/>
                <a:cs typeface="Times New Roman" panose="02020603050405020304" pitchFamily="18" charset="0"/>
              </a:rPr>
              <a:t>后运动的时间</a:t>
            </a:r>
            <a:r>
              <a:rPr lang="en-US" altLang="zh-CN" sz="2400" i="1">
                <a:solidFill>
                  <a:srgbClr val="000000"/>
                </a:solidFill>
                <a:cs typeface="Times New Roman" panose="02020603050405020304" pitchFamily="18" charset="0"/>
              </a:rPr>
              <a:t>t'</a:t>
            </a:r>
            <a:r>
              <a:rPr lang="zh-CN" altLang="zh-CN" sz="2400">
                <a:solidFill>
                  <a:srgbClr val="000000"/>
                </a:solidFill>
                <a:cs typeface="Times New Roman" panose="02020603050405020304" pitchFamily="18" charset="0"/>
              </a:rPr>
              <a:t>＝</a:t>
            </a:r>
            <a:r>
              <a:rPr lang="en-US" altLang="zh-CN" sz="2400" smtClean="0">
                <a:solidFill>
                  <a:srgbClr val="000000"/>
                </a:solidFill>
                <a:cs typeface="Times New Roman" panose="02020603050405020304" pitchFamily="18" charset="0"/>
              </a:rPr>
              <a:t>20 s</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2</a:t>
            </a:r>
            <a:r>
              <a:rPr lang="en-US" altLang="zh-CN" sz="2400">
                <a:solidFill>
                  <a:srgbClr val="000000"/>
                </a:solidFill>
                <a:latin typeface="+mn-lt"/>
                <a:cs typeface="Times New Roman" panose="02020603050405020304" pitchFamily="18" charset="0"/>
              </a:rPr>
              <a:t>.5</a:t>
            </a:r>
            <a:r>
              <a:rPr lang="en-US" altLang="zh-CN" sz="2400" i="1">
                <a:solidFill>
                  <a:srgbClr val="000000"/>
                </a:solidFill>
                <a:cs typeface="Times New Roman" panose="02020603050405020304" pitchFamily="18" charset="0"/>
              </a:rPr>
              <a:t>T</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一个周期的路程为</a:t>
            </a:r>
            <a:r>
              <a:rPr lang="en-US" altLang="zh-CN" sz="2400">
                <a:solidFill>
                  <a:srgbClr val="000000"/>
                </a:solidFill>
                <a:cs typeface="Times New Roman" panose="02020603050405020304" pitchFamily="18" charset="0"/>
              </a:rPr>
              <a:t>4</a:t>
            </a:r>
            <a:r>
              <a:rPr lang="en-US" altLang="zh-CN" sz="2400" i="1">
                <a:solidFill>
                  <a:srgbClr val="000000"/>
                </a:solidFill>
                <a:cs typeface="Times New Roman" panose="02020603050405020304" pitchFamily="18" charset="0"/>
              </a:rPr>
              <a:t>A</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振子第</a:t>
            </a:r>
            <a:r>
              <a:rPr lang="en-US" altLang="zh-CN" sz="2400" smtClean="0">
                <a:solidFill>
                  <a:srgbClr val="000000"/>
                </a:solidFill>
                <a:cs typeface="Times New Roman" panose="02020603050405020304" pitchFamily="18" charset="0"/>
              </a:rPr>
              <a:t>1 s</a:t>
            </a:r>
            <a:r>
              <a:rPr lang="zh-CN" altLang="zh-CN" sz="2400">
                <a:solidFill>
                  <a:srgbClr val="000000"/>
                </a:solidFill>
                <a:ea typeface="楷体" panose="02010609060101010101" pitchFamily="49" charset="-122"/>
                <a:cs typeface="Times New Roman" panose="02020603050405020304" pitchFamily="18" charset="0"/>
              </a:rPr>
              <a:t>内从</a:t>
            </a:r>
            <a:r>
              <a:rPr lang="en-US" altLang="zh-CN" sz="2400" i="1">
                <a:solidFill>
                  <a:srgbClr val="000000"/>
                </a:solidFill>
                <a:cs typeface="Times New Roman" panose="02020603050405020304" pitchFamily="18" charset="0"/>
              </a:rPr>
              <a:t>a</a:t>
            </a:r>
            <a:r>
              <a:rPr lang="zh-CN" altLang="zh-CN" sz="2400">
                <a:solidFill>
                  <a:srgbClr val="000000"/>
                </a:solidFill>
                <a:ea typeface="楷体" panose="02010609060101010101" pitchFamily="49" charset="-122"/>
                <a:cs typeface="Times New Roman" panose="02020603050405020304" pitchFamily="18" charset="0"/>
              </a:rPr>
              <a:t>点运动到平衡位置</a:t>
            </a:r>
            <a:r>
              <a:rPr lang="en-US" altLang="zh-CN" sz="2400" i="1">
                <a:solidFill>
                  <a:srgbClr val="000000"/>
                </a:solidFill>
                <a:cs typeface="Times New Roman" panose="02020603050405020304" pitchFamily="18" charset="0"/>
              </a:rPr>
              <a:t>O</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故运动</a:t>
            </a:r>
            <a:r>
              <a:rPr lang="en-US" altLang="zh-CN" sz="2400" smtClean="0">
                <a:solidFill>
                  <a:srgbClr val="000000"/>
                </a:solidFill>
                <a:cs typeface="Times New Roman" panose="02020603050405020304" pitchFamily="18" charset="0"/>
              </a:rPr>
              <a:t>21 s</a:t>
            </a:r>
            <a:r>
              <a:rPr lang="zh-CN" altLang="zh-CN" sz="2400">
                <a:solidFill>
                  <a:srgbClr val="000000"/>
                </a:solidFill>
                <a:ea typeface="楷体" panose="02010609060101010101" pitchFamily="49" charset="-122"/>
                <a:cs typeface="Times New Roman" panose="02020603050405020304" pitchFamily="18" charset="0"/>
              </a:rPr>
              <a:t>通过的路程</a:t>
            </a:r>
            <a:r>
              <a:rPr lang="en-US" altLang="zh-CN" sz="2400" i="1">
                <a:solidFill>
                  <a:srgbClr val="000000"/>
                </a:solidFill>
                <a:cs typeface="Times New Roman" panose="02020603050405020304" pitchFamily="18" charset="0"/>
              </a:rPr>
              <a:t>s</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10</a:t>
            </a:r>
            <a:r>
              <a:rPr lang="en-US" altLang="zh-CN" sz="2400" i="1">
                <a:solidFill>
                  <a:srgbClr val="000000"/>
                </a:solidFill>
                <a:cs typeface="Times New Roman" panose="02020603050405020304" pitchFamily="18" charset="0"/>
              </a:rPr>
              <a:t>A</a:t>
            </a:r>
            <a:r>
              <a:rPr lang="zh-CN" altLang="zh-CN" sz="2400">
                <a:solidFill>
                  <a:srgbClr val="000000"/>
                </a:solidFill>
                <a:cs typeface="Times New Roman" panose="02020603050405020304" pitchFamily="18" charset="0"/>
              </a:rPr>
              <a:t>＋</a:t>
            </a:r>
            <a:r>
              <a:rPr lang="en-US" altLang="zh-CN" sz="2400" smtClean="0">
                <a:solidFill>
                  <a:srgbClr val="000000"/>
                </a:solidFill>
                <a:cs typeface="Times New Roman" panose="02020603050405020304" pitchFamily="18" charset="0"/>
              </a:rPr>
              <a:t>10 cm</a:t>
            </a:r>
            <a:r>
              <a:rPr lang="zh-CN" altLang="zh-CN" sz="2400">
                <a:solidFill>
                  <a:srgbClr val="000000"/>
                </a:solidFill>
                <a:cs typeface="Times New Roman" panose="02020603050405020304" pitchFamily="18" charset="0"/>
              </a:rPr>
              <a:t>＝</a:t>
            </a:r>
            <a:r>
              <a:rPr lang="en-US" altLang="zh-CN" sz="2400" smtClean="0">
                <a:solidFill>
                  <a:srgbClr val="000000"/>
                </a:solidFill>
                <a:cs typeface="Times New Roman" panose="02020603050405020304" pitchFamily="18" charset="0"/>
              </a:rPr>
              <a:t>14</a:t>
            </a:r>
            <a:r>
              <a:rPr lang="en-US" altLang="zh-CN" sz="2400" smtClean="0">
                <a:solidFill>
                  <a:srgbClr val="000000"/>
                </a:solidFill>
                <a:latin typeface="+mn-lt"/>
                <a:cs typeface="Times New Roman" panose="02020603050405020304" pitchFamily="18" charset="0"/>
              </a:rPr>
              <a:t>.1 </a:t>
            </a:r>
            <a:r>
              <a:rPr lang="en-US" altLang="zh-CN" sz="2400" smtClean="0">
                <a:solidFill>
                  <a:srgbClr val="000000"/>
                </a:solidFill>
                <a:cs typeface="Times New Roman" panose="02020603050405020304" pitchFamily="18" charset="0"/>
              </a:rPr>
              <a:t>cm</a:t>
            </a:r>
            <a:r>
              <a:rPr lang="en-US" altLang="zh-CN" sz="2400" smtClean="0">
                <a:solidFill>
                  <a:srgbClr val="000000"/>
                </a:solidFill>
                <a:latin typeface="宋体" panose="02010600030101010101" pitchFamily="2" charset="-122"/>
                <a:cs typeface="Times New Roman" panose="02020603050405020304" pitchFamily="18" charset="0"/>
              </a:rPr>
              <a:t>×</a:t>
            </a:r>
            <a:r>
              <a:rPr lang="en-US" altLang="zh-CN" sz="2400" smtClean="0">
                <a:solidFill>
                  <a:srgbClr val="000000"/>
                </a:solidFill>
                <a:cs typeface="Times New Roman" panose="02020603050405020304" pitchFamily="18" charset="0"/>
              </a:rPr>
              <a:t>10</a:t>
            </a:r>
            <a:r>
              <a:rPr lang="zh-CN" altLang="zh-CN" sz="2400">
                <a:solidFill>
                  <a:srgbClr val="000000"/>
                </a:solidFill>
                <a:cs typeface="Times New Roman" panose="02020603050405020304" pitchFamily="18" charset="0"/>
              </a:rPr>
              <a:t>＋</a:t>
            </a:r>
            <a:r>
              <a:rPr lang="en-US" altLang="zh-CN" sz="2400" smtClean="0">
                <a:solidFill>
                  <a:srgbClr val="000000"/>
                </a:solidFill>
                <a:cs typeface="Times New Roman" panose="02020603050405020304" pitchFamily="18" charset="0"/>
              </a:rPr>
              <a:t>10 cm</a:t>
            </a:r>
            <a:r>
              <a:rPr lang="zh-CN" altLang="zh-CN" sz="2400">
                <a:solidFill>
                  <a:srgbClr val="000000"/>
                </a:solidFill>
                <a:cs typeface="Times New Roman" panose="02020603050405020304" pitchFamily="18" charset="0"/>
              </a:rPr>
              <a:t>＝</a:t>
            </a:r>
            <a:r>
              <a:rPr lang="en-US" altLang="zh-CN" sz="2400" smtClean="0">
                <a:solidFill>
                  <a:srgbClr val="000000"/>
                </a:solidFill>
                <a:cs typeface="Times New Roman" panose="02020603050405020304" pitchFamily="18" charset="0"/>
              </a:rPr>
              <a:t>151 cm</a:t>
            </a:r>
            <a:r>
              <a:rPr lang="zh-CN" altLang="zh-CN" sz="2400">
                <a:solidFill>
                  <a:srgbClr val="000000"/>
                </a:solidFill>
                <a:cs typeface="Times New Roman" panose="02020603050405020304" pitchFamily="18" charset="0"/>
              </a:rPr>
              <a:t>＝</a:t>
            </a:r>
            <a:r>
              <a:rPr lang="en-US" altLang="zh-CN" sz="2400" smtClean="0">
                <a:solidFill>
                  <a:srgbClr val="000000"/>
                </a:solidFill>
                <a:cs typeface="Times New Roman" panose="02020603050405020304" pitchFamily="18" charset="0"/>
              </a:rPr>
              <a:t>1</a:t>
            </a:r>
            <a:r>
              <a:rPr lang="en-US" altLang="zh-CN" sz="2400" smtClean="0">
                <a:solidFill>
                  <a:srgbClr val="000000"/>
                </a:solidFill>
                <a:latin typeface="+mn-lt"/>
                <a:cs typeface="Times New Roman" panose="02020603050405020304" pitchFamily="18" charset="0"/>
              </a:rPr>
              <a:t>.5</a:t>
            </a:r>
            <a:r>
              <a:rPr lang="en-US" altLang="zh-CN" sz="2400" smtClean="0">
                <a:solidFill>
                  <a:srgbClr val="000000"/>
                </a:solidFill>
                <a:cs typeface="Times New Roman" panose="02020603050405020304" pitchFamily="18" charset="0"/>
              </a:rPr>
              <a:t>1 m</a:t>
            </a:r>
            <a:r>
              <a:rPr lang="en-US" altLang="zh-CN" sz="2400">
                <a:solidFill>
                  <a:srgbClr val="000000"/>
                </a:solidFill>
                <a:latin typeface="宋体" panose="02010600030101010101" pitchFamily="2" charset="-122"/>
                <a:cs typeface="Times New Roman" panose="02020603050405020304" pitchFamily="18" charset="0"/>
              </a:rPr>
              <a:t>.</a:t>
            </a:r>
            <a:endParaRPr lang="zh-CN" altLang="zh-CN" sz="1200">
              <a:solidFill>
                <a:srgbClr val="000000"/>
              </a:solidFill>
              <a:cs typeface="Times New Roman" panose="02020603050405020304" pitchFamily="18" charset="0"/>
            </a:endParaRPr>
          </a:p>
        </p:txBody>
      </p:sp>
      <p:pic>
        <p:nvPicPr>
          <p:cNvPr id="7" name="24解析.eps" descr="id:2147491700;FounderCES"/>
          <p:cNvPicPr/>
          <p:nvPr/>
        </p:nvPicPr>
        <p:blipFill>
          <a:blip r:embed="rId2"/>
          <a:stretch>
            <a:fillRect/>
          </a:stretch>
        </p:blipFill>
        <p:spPr>
          <a:xfrm>
            <a:off x="478582" y="3429000"/>
            <a:ext cx="840740" cy="299720"/>
          </a:xfrm>
          <a:prstGeom prst="rect">
            <a:avLst/>
          </a:prstGeom>
        </p:spPr>
      </p:pic>
      <p:pic>
        <p:nvPicPr>
          <p:cNvPr id="9" name="24xb15.jpg" descr="id:2147491693;FounderCES"/>
          <p:cNvPicPr/>
          <p:nvPr/>
        </p:nvPicPr>
        <p:blipFill>
          <a:blip r:embed="rId3"/>
          <a:stretch>
            <a:fillRect/>
          </a:stretch>
        </p:blipFill>
        <p:spPr>
          <a:xfrm>
            <a:off x="2638822" y="1700808"/>
            <a:ext cx="5472608" cy="529496"/>
          </a:xfrm>
          <a:prstGeom prst="rect">
            <a:avLst/>
          </a:prstGeom>
        </p:spPr>
      </p:pic>
      <p:sp>
        <p:nvSpPr>
          <p:cNvPr id="10" name="内容占位符 1"/>
          <p:cNvSpPr txBox="1"/>
          <p:nvPr/>
        </p:nvSpPr>
        <p:spPr bwMode="auto">
          <a:xfrm>
            <a:off x="360854" y="5085184"/>
            <a:ext cx="11485848" cy="1200329"/>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01105"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本题要能正确分析质点的振动过程</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抓住简谐运动的对称性来分析一次全振动</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从而确定出周期</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1" name="关键提醒.eps" descr="id:2147491721;FounderCES"/>
          <p:cNvPicPr/>
          <p:nvPr/>
        </p:nvPicPr>
        <p:blipFill>
          <a:blip r:embed="rId4"/>
          <a:stretch>
            <a:fillRect/>
          </a:stretch>
        </p:blipFill>
        <p:spPr>
          <a:xfrm>
            <a:off x="550590" y="5229200"/>
            <a:ext cx="1612900" cy="31813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10"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78313"/>
          </a:xfrm>
        </p:spPr>
        <p:txBody>
          <a:bodyPr/>
          <a:lstStyle/>
          <a:p>
            <a:pPr hangingPunct="0">
              <a:spcAft>
                <a:spcPts val="0"/>
              </a:spcAft>
              <a:tabLst>
                <a:tab pos="630110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周期</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和频率</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全振动</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22300" hangingPunct="0">
              <a:spcAft>
                <a:spcPts val="0"/>
              </a:spcAft>
              <a:tabLst>
                <a:tab pos="6301105" algn="l"/>
              </a:tabLs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振动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物体以相同的速度相继通过同一位置所经历的过程，叫作一次全振动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类似于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的一个完整振动过程</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wld542.jpg" descr="id:2147491586;FounderCES"/>
          <p:cNvPicPr/>
          <p:nvPr/>
        </p:nvPicPr>
        <p:blipFill>
          <a:blip r:embed="rId1"/>
          <a:stretch>
            <a:fillRect/>
          </a:stretch>
        </p:blipFill>
        <p:spPr>
          <a:xfrm>
            <a:off x="3862958" y="2060848"/>
            <a:ext cx="3786505" cy="2272030"/>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76248"/>
          </a:xfrm>
        </p:spPr>
        <p:txBody>
          <a:bodyPr/>
          <a:lstStyle/>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周期</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和频率</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graphicFrame>
            <p:nvGraphicFramePr>
              <p:cNvPr id="2" name="表格 1"/>
              <p:cNvGraphicFramePr>
                <a:graphicFrameLocks noGrp="1"/>
              </p:cNvGraphicFramePr>
              <p:nvPr/>
            </p:nvGraphicFramePr>
            <p:xfrm>
              <a:off x="346464" y="1329402"/>
              <a:ext cx="11437374" cy="3465689"/>
            </p:xfrm>
            <a:graphic>
              <a:graphicData uri="http://schemas.openxmlformats.org/drawingml/2006/table">
                <a:tbl>
                  <a:tblPr firstRow="1" firstCol="1" bandRow="1"/>
                  <a:tblGrid>
                    <a:gridCol w="1596470"/>
                    <a:gridCol w="5136323"/>
                    <a:gridCol w="4704581"/>
                  </a:tblGrid>
                  <a:tr h="527959">
                    <a:tc>
                      <a:txBody>
                        <a:bodyPr/>
                        <a:lstStyle/>
                        <a:p>
                          <a:pPr algn="ctr" hangingPunct="0">
                            <a:lnSpc>
                              <a:spcPct val="150000"/>
                            </a:lnSpc>
                            <a:spcAft>
                              <a:spcPts val="0"/>
                            </a:spcAft>
                            <a:tabLst>
                              <a:tab pos="6301105" algn="l"/>
                            </a:tabLst>
                          </a:pP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1105" algn="l"/>
                            </a:tabLs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周期</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1105" algn="l"/>
                            </a:tabLs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频率</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724777">
                    <a:tc>
                      <a:txBody>
                        <a:bodyPr/>
                        <a:lstStyle/>
                        <a:p>
                          <a:pPr algn="ctr" hangingPunct="0">
                            <a:lnSpc>
                              <a:spcPct val="150000"/>
                            </a:lnSpc>
                            <a:spcAft>
                              <a:spcPts val="0"/>
                            </a:spcAft>
                            <a:tabLst>
                              <a:tab pos="6301105" algn="l"/>
                            </a:tabLs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定义</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l" hangingPunct="0">
                            <a:lnSpc>
                              <a:spcPct val="150000"/>
                            </a:lnSpc>
                            <a:spcAft>
                              <a:spcPts val="0"/>
                            </a:spcAft>
                            <a:tabLst>
                              <a:tab pos="6301105" algn="l"/>
                            </a:tabLst>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做简谐运动的物体完成一次全振动所需要的时间</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叫作振动的周期</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4162" marR="6416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0"/>
                            </a:spcAft>
                            <a:tabLst>
                              <a:tab pos="6301105" algn="l"/>
                            </a:tabLst>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单位时间内完成全振动的次数</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叫作振动的频率</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8497" marR="3849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527959">
                    <a:tc>
                      <a:txBody>
                        <a:bodyPr/>
                        <a:lstStyle/>
                        <a:p>
                          <a:pPr algn="ctr" hangingPunct="0">
                            <a:lnSpc>
                              <a:spcPct val="150000"/>
                            </a:lnSpc>
                            <a:spcAft>
                              <a:spcPts val="0"/>
                            </a:spcAft>
                            <a:tabLst>
                              <a:tab pos="6301105" algn="l"/>
                            </a:tabLs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单位</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1105" algn="l"/>
                            </a:tabLst>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秒</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1105" algn="l"/>
                            </a:tabLst>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赫兹</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Hz</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527959">
                    <a:tc>
                      <a:txBody>
                        <a:bodyPr/>
                        <a:lstStyle/>
                        <a:p>
                          <a:pPr algn="ctr" hangingPunct="0">
                            <a:lnSpc>
                              <a:spcPct val="150000"/>
                            </a:lnSpc>
                            <a:spcAft>
                              <a:spcPts val="0"/>
                            </a:spcAft>
                            <a:tabLst>
                              <a:tab pos="6301105" algn="l"/>
                            </a:tabLs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物理含义</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ctr" hangingPunct="0">
                            <a:lnSpc>
                              <a:spcPct val="150000"/>
                            </a:lnSpc>
                            <a:spcAft>
                              <a:spcPts val="0"/>
                            </a:spcAft>
                            <a:tabLst>
                              <a:tab pos="6301105" algn="l"/>
                            </a:tabLst>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表示物体振动快慢的物理量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r>
                  <a:tr h="830252">
                    <a:tc>
                      <a:txBody>
                        <a:bodyPr/>
                        <a:lstStyle/>
                        <a:p>
                          <a:pPr algn="ctr" hangingPunct="0">
                            <a:lnSpc>
                              <a:spcPct val="150000"/>
                            </a:lnSpc>
                            <a:spcAft>
                              <a:spcPts val="0"/>
                            </a:spcAft>
                            <a:tabLst>
                              <a:tab pos="6301105" algn="l"/>
                            </a:tabLs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关系式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ctr" hangingPunct="0">
                            <a:lnSpc>
                              <a:spcPct val="150000"/>
                            </a:lnSpc>
                            <a:spcAft>
                              <a:spcPts val="0"/>
                            </a:spcAft>
                            <a:tabLst>
                              <a:tab pos="6301105" algn="l"/>
                            </a:tabLst>
                          </a:pP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3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num>
                                <m:den>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𝒇</m:t>
                                  </m:r>
                                </m:den>
                              </m:f>
                            </m:oMath>
                          </a14:m>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r>
                </a:tbl>
              </a:graphicData>
            </a:graphic>
          </p:graphicFrame>
        </mc:Choice>
        <mc:Fallback xmlns="">
          <p:graphicFrame>
            <p:nvGraphicFramePr>
              <p:cNvPr id="2" name="表格 1"/>
              <p:cNvGraphicFramePr>
                <a:graphicFrameLocks noGrp="1"/>
              </p:cNvGraphicFramePr>
              <p:nvPr/>
            </p:nvGraphicFramePr>
            <p:xfrm>
              <a:off x="346464" y="1329402"/>
              <a:ext cx="11437374" cy="3465689"/>
            </p:xfrm>
            <a:graphic>
              <a:graphicData uri="http://schemas.openxmlformats.org/drawingml/2006/table">
                <a:tbl>
                  <a:tblPr firstRow="1" firstCol="1" bandRow="1"/>
                  <a:tblGrid>
                    <a:gridCol w="1596470"/>
                    <a:gridCol w="5136323"/>
                    <a:gridCol w="4704581"/>
                  </a:tblGrid>
                  <a:tr h="527959">
                    <a:tc>
                      <a:txBody>
                        <a:bodyPr/>
                        <a:lstStyle/>
                        <a:p>
                          <a:pPr algn="ctr" hangingPunct="0">
                            <a:lnSpc>
                              <a:spcPct val="150000"/>
                            </a:lnSpc>
                            <a:spcAft>
                              <a:spcPts val="0"/>
                            </a:spcAft>
                            <a:tabLst>
                              <a:tab pos="6301105" algn="l"/>
                            </a:tabLst>
                          </a:pP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1105" algn="l"/>
                            </a:tabLs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周期</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1105" algn="l"/>
                            </a:tabLs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频率</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724777">
                    <a:tc>
                      <a:txBody>
                        <a:bodyPr/>
                        <a:lstStyle/>
                        <a:p>
                          <a:pPr algn="ctr" hangingPunct="0">
                            <a:lnSpc>
                              <a:spcPct val="150000"/>
                            </a:lnSpc>
                            <a:spcAft>
                              <a:spcPts val="0"/>
                            </a:spcAft>
                            <a:tabLst>
                              <a:tab pos="6301105" algn="l"/>
                            </a:tabLs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定义</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l" hangingPunct="0">
                            <a:lnSpc>
                              <a:spcPct val="150000"/>
                            </a:lnSpc>
                            <a:spcAft>
                              <a:spcPts val="0"/>
                            </a:spcAft>
                            <a:tabLst>
                              <a:tab pos="6301105" algn="l"/>
                            </a:tabLst>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做简谐运动的物体完成一次全振动所需要的时间</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叫作振动的周期</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4162" marR="6416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0"/>
                            </a:spcAft>
                            <a:tabLst>
                              <a:tab pos="6301105" algn="l"/>
                            </a:tabLst>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单位时间内完成全振动的次数</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叫作振动的频率</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8497" marR="3849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527959">
                    <a:tc>
                      <a:txBody>
                        <a:bodyPr/>
                        <a:lstStyle/>
                        <a:p>
                          <a:pPr algn="ctr" hangingPunct="0">
                            <a:lnSpc>
                              <a:spcPct val="150000"/>
                            </a:lnSpc>
                            <a:spcAft>
                              <a:spcPts val="0"/>
                            </a:spcAft>
                            <a:tabLst>
                              <a:tab pos="6301105" algn="l"/>
                            </a:tabLs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单位</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1105" algn="l"/>
                            </a:tabLst>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秒</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1105" algn="l"/>
                            </a:tabLst>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赫兹</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Hz</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527959">
                    <a:tc>
                      <a:txBody>
                        <a:bodyPr/>
                        <a:lstStyle/>
                        <a:p>
                          <a:pPr algn="ctr" hangingPunct="0">
                            <a:lnSpc>
                              <a:spcPct val="150000"/>
                            </a:lnSpc>
                            <a:spcAft>
                              <a:spcPts val="0"/>
                            </a:spcAft>
                            <a:tabLst>
                              <a:tab pos="6301105" algn="l"/>
                            </a:tabLs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物理含义</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ctr" hangingPunct="0">
                            <a:lnSpc>
                              <a:spcPct val="150000"/>
                            </a:lnSpc>
                            <a:spcAft>
                              <a:spcPts val="0"/>
                            </a:spcAft>
                            <a:tabLst>
                              <a:tab pos="6301105" algn="l"/>
                            </a:tabLst>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表示物体振动快慢的物理量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r>
                  <a:tr h="829945">
                    <a:tc>
                      <a:txBody>
                        <a:bodyPr/>
                        <a:lstStyle/>
                        <a:p>
                          <a:pPr algn="ctr" hangingPunct="0">
                            <a:lnSpc>
                              <a:spcPct val="150000"/>
                            </a:lnSpc>
                            <a:spcAft>
                              <a:spcPts val="0"/>
                            </a:spcAft>
                            <a:tabLst>
                              <a:tab pos="6301105" algn="l"/>
                            </a:tabLs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关系式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endParaRPr lang="zh-CN"/>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c hMerge="1">
                      <a:tcPr/>
                    </a:tc>
                  </a:tr>
                </a:tbl>
              </a:graphicData>
            </a:graphic>
          </p:graphicFrame>
        </mc:Fallback>
      </mc:AlternateContent>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77460"/>
          </a:xfrm>
        </p:spPr>
        <p:txBody>
          <a:bodyPr/>
          <a:lstStyle/>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相位</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457200" hangingPunct="0">
              <a:spcAft>
                <a:spcPts val="0"/>
              </a:spcAft>
              <a:tabLst>
                <a:tab pos="6301105" algn="l"/>
              </a:tabLst>
            </a:pP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物理学中，用相位来描述做简谐运动的物体某时刻正处于一个运动周期中的哪个</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状态</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全振动的四个特征</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物理量特征：经过一次全振动，位移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、加速度</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、速度</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三者第一次同时与初始状态相同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时间特征：历时一个周期</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路程特征：振幅的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倍</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相位特征：增加</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2π</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684244"/>
          </a:xfrm>
        </p:spPr>
        <p:txBody>
          <a:bodyPr/>
          <a:lstStyle/>
          <a:p>
            <a:pPr indent="622300"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注意：如果振子从某一最大位移处出发，当它再次回到该位置时，该过程是一次全振动；如果出发点不是最大位移处，当它再次回到出发点时，该过程不一定是一次全振动</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971734" y="3725658"/>
            <a:ext cx="1641210" cy="600164"/>
          </a:xfrm>
          <a:prstGeom prst="rect">
            <a:avLst/>
          </a:prstGeom>
          <a:solidFill>
            <a:srgbClr val="FFFF00"/>
          </a:solidFill>
        </p:spPr>
        <p:txBody>
          <a:bodyPr wrap="square">
            <a:spAutoFit/>
          </a:bodyPr>
          <a:lstStyle/>
          <a:p>
            <a:endParaRPr lang="zh-CN" altLang="en-US" sz="3300"/>
          </a:p>
        </p:txBody>
      </p:sp>
      <p:pic>
        <p:nvPicPr>
          <p:cNvPr id="3" name="图片 2"/>
          <p:cNvPicPr>
            <a:picLocks noChangeAspect="1"/>
          </p:cNvPicPr>
          <p:nvPr/>
        </p:nvPicPr>
        <p:blipFill>
          <a:blip r:embed="rId1"/>
          <a:stretch>
            <a:fillRect/>
          </a:stretch>
        </p:blipFill>
        <p:spPr>
          <a:xfrm>
            <a:off x="343192" y="908720"/>
            <a:ext cx="1308841" cy="346592"/>
          </a:xfrm>
          <a:prstGeom prst="rect">
            <a:avLst/>
          </a:prstGeom>
        </p:spPr>
      </p:pic>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793558"/>
                <a:ext cx="11485848" cy="4213974"/>
              </a:xfrm>
            </p:spPr>
            <p:txBody>
              <a:bodyPr/>
              <a:lstStyle/>
              <a:p>
                <a:pPr hangingPunct="0">
                  <a:spcAft>
                    <a:spcPts val="0"/>
                  </a:spcAft>
                  <a:tabLst>
                    <a:tab pos="6301105" algn="l"/>
                  </a:tabLst>
                </a:pPr>
                <a:r>
                  <a:rPr lang="en-US"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简谐运动</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的表达式</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简谐运动的一般表达式为</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err="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sin</a:t>
                </a:r>
                <a:r>
                  <a:rPr lang="en-US" altLang="zh-CN" b="1" dirty="0">
                    <a:solidFill>
                      <a:srgbClr val="000000"/>
                    </a:solidFill>
                    <a:highlight>
                      <a:srgbClr val="FFFF00"/>
                    </a:highlight>
                    <a:latin typeface="宋体" panose="02010600030101010101" pitchFamily="2" charset="-122"/>
                    <a:ea typeface="宋体" panose="02010600030101010101" pitchFamily="2" charset="-122"/>
                    <a:cs typeface="Times New Roman" panose="02020603050405020304" pitchFamily="18" charset="0"/>
                  </a:rPr>
                  <a:t>(</a:t>
                </a:r>
                <a:r>
                  <a:rPr lang="en-US" altLang="zh-CN" b="1" i="1" dirty="0" err="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ωt</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φ</a:t>
                </a:r>
                <a:r>
                  <a:rPr lang="en-US" altLang="zh-CN" b="1" dirty="0">
                    <a:solidFill>
                      <a:srgbClr val="000000"/>
                    </a:solidFill>
                    <a:highlight>
                      <a:srgbClr val="FFFF00"/>
                    </a:highlight>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表示振动物体相对于平衡位置的位移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表示简谐运动的振幅</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是一个与频率成正比的量，叫作简谐运动的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圆频率</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，表示简谐运动的快慢，</a:t>
                </a:r>
                <a:r>
                  <a:rPr lang="en-US" altLang="zh-CN" b="1" i="1" dirty="0">
                    <a:solidFill>
                      <a:srgbClr val="000000"/>
                    </a:solidFill>
                    <a:latin typeface="Times New Roman" panose="02020603050405020304" pitchFamily="18" charset="0"/>
                    <a:ea typeface="宋体" panose="02010600030101010101" pitchFamily="2" charset="-122"/>
                  </a:rPr>
                  <a:t>ω</a:t>
                </a:r>
                <a:r>
                  <a:rPr lang="zh-CN" altLang="zh-CN" b="1" dirty="0">
                    <a:solidFill>
                      <a:srgbClr val="000000"/>
                    </a:solidFill>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𝝅</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den>
                    </m:f>
                  </m:oMath>
                </a14:m>
                <a:r>
                  <a:rPr lang="zh-CN" altLang="zh-CN" b="1" dirty="0">
                    <a:solidFill>
                      <a:srgbClr val="000000"/>
                    </a:solidFill>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2π</a:t>
                </a:r>
                <a:r>
                  <a:rPr lang="en-US" altLang="zh-CN" b="1" i="1" dirty="0">
                    <a:solidFill>
                      <a:srgbClr val="000000"/>
                    </a:solidFill>
                    <a:latin typeface="Times New Roman" panose="02020603050405020304" pitchFamily="18" charset="0"/>
                    <a:ea typeface="宋体" panose="02010600030101010101" pitchFamily="2" charset="-122"/>
                  </a:rPr>
                  <a:t>f</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630110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err="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ωt</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代表简谐运动的相位，</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时的相位，叫作初相</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3"/>
              <p:cNvSpPr>
                <a:spLocks noRot="1" noChangeAspect="1" noMove="1" noResize="1" noEditPoints="1" noAdjustHandles="1" noChangeArrowheads="1" noChangeShapeType="1" noTextEdit="1"/>
              </p:cNvSpPr>
              <p:nvPr>
                <p:ph idx="1"/>
              </p:nvPr>
            </p:nvSpPr>
            <p:spPr>
              <a:xfrm>
                <a:off x="360854" y="793558"/>
                <a:ext cx="11485848" cy="4213974"/>
              </a:xfrm>
              <a:blipFill rotWithShape="1">
                <a:blip r:embed="rId2"/>
                <a:stretch>
                  <a:fillRect l="-2" t="-11" r="1" b="13"/>
                </a:stretch>
              </a:blipFill>
            </p:spPr>
            <p:txBody>
              <a:bodyPr/>
              <a:lstStyle/>
              <a:p>
                <a:r>
                  <a:rPr lang="zh-CN" altLang="en-US">
                    <a:noFill/>
                  </a:rPr>
                  <a:t> </a:t>
                </a:r>
              </a:p>
            </p:txBody>
          </p:sp>
        </mc:Fallback>
      </mc:AlternateContent>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77460"/>
          </a:xfrm>
        </p:spPr>
        <p:txBody>
          <a:bodyPr/>
          <a:lstStyle/>
          <a:p>
            <a:pPr hangingPunct="0">
              <a:spcAft>
                <a:spcPts val="0"/>
              </a:spcAft>
              <a:tabLst>
                <a:tab pos="6301105" algn="l"/>
              </a:tabLs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相位差</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457200"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若两个简谐运动的表达式分别为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φ</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φ</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，它们的圆频率相同，相位差为</a:t>
            </a:r>
            <a:r>
              <a:rPr lang="en-US" altLang="zh-CN" b="1" dirty="0" err="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φ</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highlight>
                  <a:srgbClr val="FFFF00"/>
                </a:highlight>
                <a:latin typeface="宋体" panose="02010600030101010101" pitchFamily="2" charset="-122"/>
                <a:ea typeface="宋体" panose="02010600030101010101" pitchFamily="2" charset="-122"/>
                <a:cs typeface="Times New Roman" panose="02020603050405020304" pitchFamily="18" charset="0"/>
              </a:rPr>
              <a:t>(</a:t>
            </a:r>
            <a:r>
              <a:rPr lang="en-US" altLang="zh-CN" b="1" i="1" dirty="0" err="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ωt</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φ</a:t>
            </a:r>
            <a:r>
              <a:rPr lang="en-US" altLang="zh-CN" b="1" baseline="-25000"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highlight>
                  <a:srgbClr val="FFFF00"/>
                </a:highlight>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highlight>
                  <a:srgbClr val="FFFF00"/>
                </a:highlight>
                <a:latin typeface="宋体" panose="02010600030101010101" pitchFamily="2" charset="-122"/>
                <a:ea typeface="宋体" panose="02010600030101010101" pitchFamily="2" charset="-122"/>
                <a:cs typeface="Times New Roman" panose="02020603050405020304" pitchFamily="18" charset="0"/>
              </a:rPr>
              <a:t>(</a:t>
            </a:r>
            <a:r>
              <a:rPr lang="en-US" altLang="zh-CN" b="1" i="1" dirty="0" err="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ωt</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φ</a:t>
            </a:r>
            <a:r>
              <a:rPr lang="en-US" altLang="zh-CN" b="1" baseline="-25000"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highlight>
                  <a:srgbClr val="FFFF00"/>
                </a:highlight>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φ</a:t>
            </a:r>
            <a:r>
              <a:rPr lang="en-US" altLang="zh-CN" b="1" baseline="-25000"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φ</a:t>
            </a:r>
            <a:r>
              <a:rPr lang="en-US" altLang="zh-CN" b="1" baseline="-25000"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，表明运动步调一致，即同相</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，表明运动步调相反，即反相</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φ</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φ</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，则称</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的相位比</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的相位超前</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，或者称</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的相位比</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的相位落后</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φ</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φ</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φ</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，则称</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的相位比</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的相位落后｜</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｜，或者称</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的相位比</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的相位超前｜</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64704"/>
            <a:ext cx="11485848" cy="2238241"/>
          </a:xfrm>
          <a:solidFill>
            <a:srgbClr val="E3F2E7"/>
          </a:solidFill>
        </p:spPr>
        <p:txBody>
          <a:bodyPr/>
          <a:lstStyle/>
          <a:p>
            <a:pPr algn="dist" hangingPunct="0">
              <a:spcAft>
                <a:spcPts val="0"/>
              </a:spcAft>
              <a:tabLst>
                <a:tab pos="630110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振动</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中的位移与振幅是振动的两个重要物理量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其不同处有许多方面</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6301105" algn="l"/>
              </a:tabLs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振幅是振动物体离开平衡位置的最大距离</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而位移是振动物体相对于平衡位置的位置变化</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振幅是表示振动强弱的物理量</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简谐运动中振幅是不变的</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但位移是时刻变化的</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振幅是标量</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为正值</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位移是矢量可为正值、零或负值</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拓展.eps" descr="id:2147491608;FounderCES"/>
          <p:cNvPicPr/>
          <p:nvPr/>
        </p:nvPicPr>
        <p:blipFill>
          <a:blip r:embed="rId1"/>
          <a:stretch>
            <a:fillRect/>
          </a:stretch>
        </p:blipFill>
        <p:spPr>
          <a:xfrm>
            <a:off x="478582" y="908720"/>
            <a:ext cx="1191895" cy="332740"/>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3638</Words>
  <Application>WPS 演示</Application>
  <PresentationFormat>自定义</PresentationFormat>
  <Paragraphs>186</Paragraphs>
  <Slides>21</Slides>
  <Notes>0</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21</vt:i4>
      </vt:variant>
    </vt:vector>
  </HeadingPairs>
  <TitlesOfParts>
    <vt:vector size="36" baseType="lpstr">
      <vt:lpstr>Arial</vt:lpstr>
      <vt:lpstr>宋体</vt:lpstr>
      <vt:lpstr>Wingdings</vt:lpstr>
      <vt:lpstr>Times New Roman</vt:lpstr>
      <vt:lpstr>楷体</vt:lpstr>
      <vt:lpstr>微软雅黑</vt:lpstr>
      <vt:lpstr>黑体</vt:lpstr>
      <vt:lpstr>仿宋</vt:lpstr>
      <vt:lpstr>Cambria Math</vt:lpstr>
      <vt:lpstr>Book Antiqua</vt:lpstr>
      <vt:lpstr>Arial Unicode MS</vt:lpstr>
      <vt:lpstr>Calibri</vt:lpstr>
      <vt:lpstr>华文新魏</vt:lpstr>
      <vt:lpstr>Calibri Light</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徐启全</cp:lastModifiedBy>
  <cp:revision>397</cp:revision>
  <dcterms:created xsi:type="dcterms:W3CDTF">2020-11-06T05:24:00Z</dcterms:created>
  <dcterms:modified xsi:type="dcterms:W3CDTF">2025-06-24T01:32:40Z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2052-12.1.0.21541</vt:lpwstr>
  </property>
  <property fmtid="{D5CDD505-2E9C-101B-9397-08002B2CF9AE}" pid="3" name="ICV">
    <vt:lpwstr>AA53063E585347B895B1878A1DAB90E1_12</vt:lpwstr>
  </property>
</Properties>
</file>